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embeddedFontLst>
    <p:embeddedFont>
      <p:font typeface="Oswald" panose="020B0604020202020204" charset="0"/>
      <p:regular r:id="rId10"/>
      <p:bold r:id="rId11"/>
    </p:embeddedFont>
    <p:embeddedFont>
      <p:font typeface="Merriweather" panose="020B0604020202020204" charset="0"/>
      <p:regular r:id="rId12"/>
      <p:bold r:id="rId13"/>
      <p:italic r:id="rId14"/>
      <p:boldItalic r:id="rId15"/>
    </p:embeddedFont>
    <p:embeddedFont>
      <p:font typeface="Roboto" panose="020B0604020202020204" charset="0"/>
      <p:regular r:id="rId16"/>
      <p:bold r:id="rId17"/>
      <p:italic r:id="rId18"/>
      <p:boldItalic r:id="rId19"/>
    </p:embeddedFont>
    <p:embeddedFont>
      <p:font typeface="Calibri" panose="020F0502020204030204" pitchFamily="34" charset="0"/>
      <p:regular r:id="rId20"/>
      <p:bold r:id="rId21"/>
      <p:italic r:id="rId22"/>
      <p:boldItalic r:id="rId23"/>
    </p:embeddedFont>
    <p:embeddedFont>
      <p:font typeface="Oswald Medium" panose="020B0604020202020204"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26"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theme" Target="theme/theme1.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88120524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docusign.mx/blog/seguridad-digital-en-mexico/"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rchdt.uchile.cl/index.php/RCHDT/article/view/56660/61952"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6405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2fe45a4f2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2fe45a4f2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40000"/>
              </a:lnSpc>
              <a:spcBef>
                <a:spcPts val="0"/>
              </a:spcBef>
              <a:spcAft>
                <a:spcPts val="0"/>
              </a:spcAft>
              <a:buClr>
                <a:schemeClr val="dk1"/>
              </a:buClr>
              <a:buSzPts val="1100"/>
              <a:buFont typeface="Arial"/>
              <a:buNone/>
            </a:pPr>
            <a:r>
              <a:rPr lang="es-419">
                <a:solidFill>
                  <a:schemeClr val="dk1"/>
                </a:solidFill>
                <a:highlight>
                  <a:srgbClr val="FFFFFF"/>
                </a:highlight>
              </a:rPr>
              <a:t>Para cumplir con los principios, es necesario que las oragnizaciones establezcan garantías en la </a:t>
            </a:r>
            <a:r>
              <a:rPr lang="es-419">
                <a:solidFill>
                  <a:schemeClr val="dk1"/>
                </a:solidFill>
                <a:highlight>
                  <a:srgbClr val="FFFFFF"/>
                </a:highlight>
                <a:uFill>
                  <a:noFill/>
                </a:u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seguridad de los datos</a:t>
            </a:r>
            <a:r>
              <a:rPr lang="es-419">
                <a:solidFill>
                  <a:schemeClr val="dk1"/>
                </a:solidFill>
                <a:highlight>
                  <a:srgbClr val="FFFFFF"/>
                </a:highlight>
              </a:rPr>
              <a:t>, con el fin de preservar su integridad para evitar el acceso o uso no autorizado.</a:t>
            </a:r>
            <a:endParaRPr>
              <a:solidFill>
                <a:schemeClr val="dk1"/>
              </a:solidFill>
              <a:highlight>
                <a:srgbClr val="FFFFFF"/>
              </a:highlight>
            </a:endParaRPr>
          </a:p>
          <a:p>
            <a:pPr marL="0" lvl="0" indent="0" algn="l" rtl="0">
              <a:lnSpc>
                <a:spcPct val="115000"/>
              </a:lnSpc>
              <a:spcBef>
                <a:spcPts val="0"/>
              </a:spcBef>
              <a:spcAft>
                <a:spcPts val="0"/>
              </a:spcAft>
              <a:buNone/>
            </a:pPr>
            <a:r>
              <a:rPr lang="es-419">
                <a:solidFill>
                  <a:schemeClr val="dk1"/>
                </a:solidFill>
                <a:highlight>
                  <a:srgbClr val="FFFFFF"/>
                </a:highlight>
              </a:rPr>
              <a:t>Los aspectos de seguridad y privacidad son diferentes de un proceso a otro y van de la mano. Por lo que las limitaciones de divulgación y uso de los datos deben ser adecuadas a niveles de seguridad según lo requerido.</a:t>
            </a:r>
            <a:endParaRPr>
              <a:solidFill>
                <a:schemeClr val="dk1"/>
              </a:solidFill>
              <a:highlight>
                <a:srgbClr val="FFFFFF"/>
              </a:highlight>
            </a:endParaRPr>
          </a:p>
          <a:p>
            <a:pPr marL="0" lvl="0" indent="0" algn="l" rtl="0">
              <a:lnSpc>
                <a:spcPct val="115000"/>
              </a:lnSpc>
              <a:spcBef>
                <a:spcPts val="0"/>
              </a:spcBef>
              <a:spcAft>
                <a:spcPts val="0"/>
              </a:spcAft>
              <a:buNone/>
            </a:pPr>
            <a:endParaRPr>
              <a:solidFill>
                <a:schemeClr val="dk1"/>
              </a:solidFill>
              <a:highlight>
                <a:srgbClr val="FFFFFF"/>
              </a:highlight>
            </a:endParaRPr>
          </a:p>
          <a:p>
            <a:pPr marL="0" lvl="0" indent="0" algn="l" rtl="0">
              <a:lnSpc>
                <a:spcPct val="115000"/>
              </a:lnSpc>
              <a:spcBef>
                <a:spcPts val="0"/>
              </a:spcBef>
              <a:spcAft>
                <a:spcPts val="0"/>
              </a:spcAft>
              <a:buNone/>
            </a:pPr>
            <a:r>
              <a:rPr lang="es-419">
                <a:solidFill>
                  <a:schemeClr val="dk1"/>
                </a:solidFill>
                <a:highlight>
                  <a:srgbClr val="FFFFFF"/>
                </a:highlight>
              </a:rPr>
              <a:t>Establecer medidas de seguridad implica recursos, modificaciones organizacionales, controles y conocimiento técnico; por lo mismo, la generación de políticas públicas, estándares y normas obligatorias juega un rol fundamental. En este último aspecto, se han ido generando obligaciones en el tratamiento de datos personales que exigen a los responsables la aplicación de medidas desde una </a:t>
            </a:r>
            <a:r>
              <a:rPr lang="es-419" b="1" u="sng">
                <a:solidFill>
                  <a:schemeClr val="dk1"/>
                </a:solidFill>
                <a:highlight>
                  <a:srgbClr val="FFFFFF"/>
                </a:highlight>
              </a:rPr>
              <a:t>mirada de gestión de riesgos</a:t>
            </a:r>
            <a:endParaRPr b="1" u="sng">
              <a:solidFill>
                <a:schemeClr val="dk1"/>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endParaRPr b="1" u="sng">
              <a:solidFill>
                <a:schemeClr val="dk1"/>
              </a:solidFill>
              <a:highlight>
                <a:srgbClr val="FFFFFF"/>
              </a:highlight>
            </a:endParaRPr>
          </a:p>
          <a:p>
            <a:pPr marL="0" lvl="0" indent="0" algn="l" rtl="0">
              <a:lnSpc>
                <a:spcPct val="150000"/>
              </a:lnSpc>
              <a:spcBef>
                <a:spcPts val="0"/>
              </a:spcBef>
              <a:spcAft>
                <a:spcPts val="0"/>
              </a:spcAft>
              <a:buNone/>
            </a:pPr>
            <a:r>
              <a:rPr lang="es-419">
                <a:solidFill>
                  <a:schemeClr val="dk1"/>
                </a:solidFill>
                <a:highlight>
                  <a:srgbClr val="FFFFFF"/>
                </a:highlight>
              </a:rPr>
              <a:t>cierta relación entre los conceptos de protección de datos personales y obligaciones asociadas a la seguridad en su tratamiento, la cual ha sido reconocida alrededor del mundo, y que tiene como eje que los datos personales deben ser tratados sobre la base de principios, y de manera adecuada y segura, so pena de constituir una fuente de riesgos para los derechos de los individuos, como el derecho a la vida privada, la igualdad y la no discriminación </a:t>
            </a:r>
            <a:endParaRPr>
              <a:solidFill>
                <a:schemeClr val="dk1"/>
              </a:solidFill>
              <a:highlight>
                <a:srgbClr val="FFFFFF"/>
              </a:highlight>
            </a:endParaRPr>
          </a:p>
          <a:p>
            <a:pPr marL="0" lvl="0" indent="0" algn="l" rtl="0">
              <a:lnSpc>
                <a:spcPct val="150000"/>
              </a:lnSpc>
              <a:spcBef>
                <a:spcPts val="0"/>
              </a:spcBef>
              <a:spcAft>
                <a:spcPts val="0"/>
              </a:spcAft>
              <a:buClr>
                <a:schemeClr val="dk1"/>
              </a:buClr>
              <a:buSzPts val="1100"/>
              <a:buFont typeface="Arial"/>
              <a:buNone/>
            </a:pPr>
            <a:r>
              <a:rPr lang="es-419">
                <a:solidFill>
                  <a:schemeClr val="dk1"/>
                </a:solidFill>
                <a:highlight>
                  <a:srgbClr val="FFFFFF"/>
                </a:highlight>
              </a:rPr>
              <a:t>La relación entre ciberespacio y seguridad suele entenderse bajo el concepto de ciberseguridad. 33 Un enfoque de derechos humanos en el ciberespacio permea el concepto de ciberseguridad, lo cual redunda en la forma en que se debe hacer tratamiento de datos personales en el contexto de ciberespacio</a:t>
            </a:r>
            <a:endParaRPr>
              <a:solidFill>
                <a:schemeClr val="dk1"/>
              </a:solidFill>
              <a:highlight>
                <a:srgbClr val="FFFFFF"/>
              </a:highlight>
            </a:endParaRPr>
          </a:p>
          <a:p>
            <a:pPr marL="0" lvl="0" indent="0" algn="l" rtl="0">
              <a:lnSpc>
                <a:spcPct val="150000"/>
              </a:lnSpc>
              <a:spcBef>
                <a:spcPts val="0"/>
              </a:spcBef>
              <a:spcAft>
                <a:spcPts val="0"/>
              </a:spcAft>
              <a:buNone/>
            </a:pPr>
            <a:endParaRPr>
              <a:solidFill>
                <a:schemeClr val="dk1"/>
              </a:solidFill>
              <a:highlight>
                <a:srgbClr val="FFFFFF"/>
              </a:highlight>
            </a:endParaRPr>
          </a:p>
          <a:p>
            <a:pPr marL="0" lvl="0" indent="0" algn="l" rtl="0">
              <a:lnSpc>
                <a:spcPct val="150000"/>
              </a:lnSpc>
              <a:spcBef>
                <a:spcPts val="0"/>
              </a:spcBef>
              <a:spcAft>
                <a:spcPts val="0"/>
              </a:spcAft>
              <a:buClr>
                <a:schemeClr val="dk1"/>
              </a:buClr>
              <a:buSzPts val="1100"/>
              <a:buFont typeface="Arial"/>
              <a:buNone/>
            </a:pPr>
            <a:r>
              <a:rPr lang="es-419">
                <a:solidFill>
                  <a:schemeClr val="dk1"/>
                </a:solidFill>
                <a:highlight>
                  <a:srgbClr val="FFFFFF"/>
                </a:highlight>
              </a:rPr>
              <a:t>se ha construido una conexión entre este «espacio» y los derechos de privacidad, la protección de datos personales, 35 libertad de expresión, información, seguridad y libertad personal, y no discriminación, 36 lo cual es coherente con la dependencia existente en sistemas digitales para operar cada aspecto de la vida moderna y que ha hecho que la seguridad en el tratamiento de datos en el ciberespacio sea un tópico de gran relevancia actual</a:t>
            </a:r>
            <a:endParaRPr>
              <a:solidFill>
                <a:schemeClr val="dk1"/>
              </a:solidFill>
              <a:highlight>
                <a:srgbClr val="FFFFFF"/>
              </a:highlight>
            </a:endParaRPr>
          </a:p>
          <a:p>
            <a:pPr marL="0" lvl="0" indent="0" algn="l" rtl="0">
              <a:lnSpc>
                <a:spcPct val="150000"/>
              </a:lnSpc>
              <a:spcBef>
                <a:spcPts val="0"/>
              </a:spcBef>
              <a:spcAft>
                <a:spcPts val="0"/>
              </a:spcAft>
              <a:buNone/>
            </a:pPr>
            <a:endParaRPr>
              <a:solidFill>
                <a:schemeClr val="dk1"/>
              </a:solidFill>
              <a:highlight>
                <a:srgbClr val="FFFFFF"/>
              </a:highlight>
            </a:endParaRPr>
          </a:p>
          <a:p>
            <a:pPr marL="0" lvl="0" indent="0" algn="l" rtl="0">
              <a:lnSpc>
                <a:spcPct val="150000"/>
              </a:lnSpc>
              <a:spcBef>
                <a:spcPts val="0"/>
              </a:spcBef>
              <a:spcAft>
                <a:spcPts val="0"/>
              </a:spcAft>
              <a:buClr>
                <a:schemeClr val="dk1"/>
              </a:buClr>
              <a:buSzPts val="1100"/>
              <a:buFont typeface="Arial"/>
              <a:buNone/>
            </a:pPr>
            <a:r>
              <a:rPr lang="es-419">
                <a:solidFill>
                  <a:schemeClr val="dk1"/>
                </a:solidFill>
                <a:highlight>
                  <a:srgbClr val="FFFFFF"/>
                </a:highlight>
              </a:rPr>
              <a:t>principios fundamentales del tratamiento de datos personales sea precisamente el de seguridad, el que ha sido reconocido en la mayoría de los sistemas y regímenes regulatorios de datos personales alrededor del mundo, 37 incluyendo los principios para el tratamiento de datos personales de la OCDE (OCDE Privacy Framework), 38 la Directiva 95/46/CE 39 y el RGPD, ambos de la Unión Europea, y en las guías de privacidad del Foro de Cooperación Económica de Asia Pacífico (APEC Privacy Framework)</a:t>
            </a:r>
            <a:endParaRPr>
              <a:solidFill>
                <a:schemeClr val="dk1"/>
              </a:solidFill>
              <a:highlight>
                <a:srgbClr val="FFFFFF"/>
              </a:highlight>
            </a:endParaRPr>
          </a:p>
          <a:p>
            <a:pPr marL="0" lvl="0" indent="0" algn="l" rtl="0">
              <a:lnSpc>
                <a:spcPct val="150000"/>
              </a:lnSpc>
              <a:spcBef>
                <a:spcPts val="0"/>
              </a:spcBef>
              <a:spcAft>
                <a:spcPts val="0"/>
              </a:spcAft>
              <a:buNone/>
            </a:pPr>
            <a:endParaRPr>
              <a:solidFill>
                <a:schemeClr val="dk1"/>
              </a:solidFill>
              <a:highlight>
                <a:srgbClr val="FFFFFF"/>
              </a:highlight>
            </a:endParaRPr>
          </a:p>
          <a:p>
            <a:pPr marL="0" lvl="0" indent="0" algn="l" rtl="0">
              <a:lnSpc>
                <a:spcPct val="150000"/>
              </a:lnSpc>
              <a:spcBef>
                <a:spcPts val="0"/>
              </a:spcBef>
              <a:spcAft>
                <a:spcPts val="0"/>
              </a:spcAft>
              <a:buClr>
                <a:schemeClr val="dk1"/>
              </a:buClr>
              <a:buSzPts val="1100"/>
              <a:buFont typeface="Arial"/>
              <a:buNone/>
            </a:pPr>
            <a:r>
              <a:rPr lang="es-419">
                <a:solidFill>
                  <a:schemeClr val="dk1"/>
                </a:solidFill>
                <a:highlight>
                  <a:srgbClr val="FFFFFF"/>
                </a:highlight>
              </a:rPr>
              <a:t>Finalmente, esta relación no solo ha quedado en el ámbito de los principios, sino que también ha derivado en verdaderas obligaciones de nivel legal para los responsables y mandatarios o encargados de datos personales que, en varias legislaciones, 42 deben implementar medidas de seguridad acordes con el estado del arte y el nivel de riesgos asociados al tratamiento; y a reportar, tanto a autoridades como a titulares de datos, vulneraciones sufridas a las medidas de seguridad. Esta clase de obligaciones se puede observar, por ejemplo, en el RGPD y en normativa estadounidense federal y estatal</a:t>
            </a:r>
            <a:endParaRPr>
              <a:solidFill>
                <a:schemeClr val="dk1"/>
              </a:solidFill>
              <a:highlight>
                <a:srgbClr val="FFFFFF"/>
              </a:highlight>
            </a:endParaRPr>
          </a:p>
          <a:p>
            <a:pPr marL="0" lvl="0" indent="0" algn="l" rtl="0">
              <a:lnSpc>
                <a:spcPct val="150000"/>
              </a:lnSpc>
              <a:spcBef>
                <a:spcPts val="0"/>
              </a:spcBef>
              <a:spcAft>
                <a:spcPts val="0"/>
              </a:spcAft>
              <a:buClr>
                <a:schemeClr val="dk1"/>
              </a:buClr>
              <a:buSzPts val="1100"/>
              <a:buFont typeface="Arial"/>
              <a:buNone/>
            </a:pPr>
            <a:r>
              <a:rPr lang="es-419">
                <a:solidFill>
                  <a:schemeClr val="dk1"/>
                </a:solidFill>
                <a:highlight>
                  <a:srgbClr val="FFFFFF"/>
                </a:highlight>
              </a:rPr>
              <a:t>Sin perjuicio de este conjunto de normas, las disposiciones sobre obligaciones de seguridad para los sistemas que tratan datos personales se presentan hasta ahora en Chile de forma limitada, inorgánica y poco sistemática, lo que dificulta su protección ante los riesgos del desarrollo tecnológico. Antecedentes que evidencian de mayor o menor manera estos problemas son la ausencia de obligaciones precisas y transversales relativas a la adopción de medidas de seguridad y al reporte de brechas; y las nuevas normas sobre seguridad que se incluyen en el proyecto que modifica la Ley 19.628</a:t>
            </a:r>
            <a:endParaRPr>
              <a:solidFill>
                <a:schemeClr val="dk1"/>
              </a:solidFill>
              <a:highlight>
                <a:srgbClr val="FFFFFF"/>
              </a:highlight>
            </a:endParaRPr>
          </a:p>
          <a:p>
            <a:pPr marL="0" lvl="0" indent="0" algn="l" rtl="0">
              <a:lnSpc>
                <a:spcPct val="150000"/>
              </a:lnSpc>
              <a:spcBef>
                <a:spcPts val="0"/>
              </a:spcBef>
              <a:spcAft>
                <a:spcPts val="0"/>
              </a:spcAft>
              <a:buNone/>
            </a:pPr>
            <a:endParaRPr>
              <a:solidFill>
                <a:schemeClr val="dk1"/>
              </a:solidFill>
              <a:highlight>
                <a:srgbClr val="FFFFFF"/>
              </a:highlight>
            </a:endParaRPr>
          </a:p>
        </p:txBody>
      </p:sp>
    </p:spTree>
    <p:extLst>
      <p:ext uri="{BB962C8B-B14F-4D97-AF65-F5344CB8AC3E}">
        <p14:creationId xmlns:p14="http://schemas.microsoft.com/office/powerpoint/2010/main" val="4085985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2fe45a4f2d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12fe45a4f2d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92100" marR="292100" lvl="0" indent="0" algn="l" rtl="0">
              <a:lnSpc>
                <a:spcPct val="115000"/>
              </a:lnSpc>
              <a:spcBef>
                <a:spcPts val="0"/>
              </a:spcBef>
              <a:spcAft>
                <a:spcPts val="0"/>
              </a:spcAft>
              <a:buClr>
                <a:schemeClr val="dk1"/>
              </a:buClr>
              <a:buSzPts val="1100"/>
              <a:buFont typeface="Arial"/>
              <a:buNone/>
            </a:pPr>
            <a:r>
              <a:rPr lang="es-419" sz="1300">
                <a:solidFill>
                  <a:srgbClr val="505050"/>
                </a:solidFill>
              </a:rPr>
              <a:t>Obligación de adoptar medidas de seguridad.</a:t>
            </a:r>
            <a:endParaRPr sz="1300">
              <a:solidFill>
                <a:srgbClr val="505050"/>
              </a:solidFill>
            </a:endParaRPr>
          </a:p>
          <a:p>
            <a:pPr marL="292100" marR="292100" lvl="0" indent="0" algn="l" rtl="0">
              <a:lnSpc>
                <a:spcPct val="115000"/>
              </a:lnSpc>
              <a:spcBef>
                <a:spcPts val="0"/>
              </a:spcBef>
              <a:spcAft>
                <a:spcPts val="0"/>
              </a:spcAft>
              <a:buClr>
                <a:schemeClr val="dk1"/>
              </a:buClr>
              <a:buSzPts val="1100"/>
              <a:buFont typeface="Arial"/>
              <a:buNone/>
            </a:pPr>
            <a:r>
              <a:rPr lang="es-419" sz="1300">
                <a:solidFill>
                  <a:srgbClr val="505050"/>
                </a:solidFill>
              </a:rPr>
              <a:t>Obligación de reportar y registrar vulneraciones a las medidas de seguridad.</a:t>
            </a:r>
            <a:endParaRPr sz="1300">
              <a:solidFill>
                <a:srgbClr val="505050"/>
              </a:solidFill>
            </a:endParaRPr>
          </a:p>
          <a:p>
            <a:pPr marL="292100" marR="292100" lvl="0" indent="0" algn="l" rtl="0">
              <a:lnSpc>
                <a:spcPct val="115000"/>
              </a:lnSpc>
              <a:spcBef>
                <a:spcPts val="0"/>
              </a:spcBef>
              <a:spcAft>
                <a:spcPts val="0"/>
              </a:spcAft>
              <a:buClr>
                <a:schemeClr val="dk1"/>
              </a:buClr>
              <a:buSzPts val="1100"/>
              <a:buFont typeface="Arial"/>
              <a:buNone/>
            </a:pPr>
            <a:r>
              <a:rPr lang="es-419" sz="1300">
                <a:solidFill>
                  <a:srgbClr val="505050"/>
                </a:solidFill>
              </a:rPr>
              <a:t>Obligaciones de seguridad para el mandatario en el tratamiento de datos personales.</a:t>
            </a:r>
            <a:endParaRPr sz="1300">
              <a:solidFill>
                <a:srgbClr val="1B6685"/>
              </a:solidFill>
            </a:endParaRPr>
          </a:p>
          <a:p>
            <a:pPr marL="292100" marR="292100" lvl="0" indent="0" algn="l" rtl="0">
              <a:lnSpc>
                <a:spcPct val="115000"/>
              </a:lnSpc>
              <a:spcBef>
                <a:spcPts val="0"/>
              </a:spcBef>
              <a:spcAft>
                <a:spcPts val="0"/>
              </a:spcAft>
              <a:buClr>
                <a:schemeClr val="dk1"/>
              </a:buClr>
              <a:buSzPts val="1100"/>
              <a:buFont typeface="Arial"/>
              <a:buNone/>
            </a:pPr>
            <a:r>
              <a:rPr lang="es-419" sz="1300">
                <a:solidFill>
                  <a:srgbClr val="505050"/>
                </a:solidFill>
              </a:rPr>
              <a:t>Elementos adicionales vinculados con las obligaciones de seguridad.</a:t>
            </a:r>
            <a:endParaRPr sz="1300">
              <a:solidFill>
                <a:srgbClr val="505050"/>
              </a:solidFill>
            </a:endParaRPr>
          </a:p>
          <a:p>
            <a:pPr marL="0" lvl="0" indent="0" algn="l" rtl="0">
              <a:spcBef>
                <a:spcPts val="0"/>
              </a:spcBef>
              <a:spcAft>
                <a:spcPts val="0"/>
              </a:spcAft>
              <a:buNone/>
            </a:pPr>
            <a:endParaRPr/>
          </a:p>
          <a:p>
            <a:pPr marL="0" lvl="0" indent="0" algn="l" rtl="0">
              <a:spcBef>
                <a:spcPts val="0"/>
              </a:spcBef>
              <a:spcAft>
                <a:spcPts val="0"/>
              </a:spcAft>
              <a:buNone/>
            </a:pPr>
            <a:r>
              <a:rPr lang="es-419" sz="1300">
                <a:solidFill>
                  <a:srgbClr val="505050"/>
                </a:solidFill>
                <a:highlight>
                  <a:srgbClr val="FFFFFF"/>
                </a:highlight>
              </a:rPr>
              <a:t>En el tratamiento de los datos personales, el responsable debe garantizar estándares adecuados de seguridad, protegiéndolos contra el tratamiento no autorizado o ilícito y contra su pérdida, filtración, daño accidental o destrucción. Las medidas de seguridad deben ser apropiadas y acordes con el tratamiento que se vaya a efectuar y con la naturaleza de los datos.</a:t>
            </a:r>
            <a:endParaRPr sz="1300">
              <a:solidFill>
                <a:srgbClr val="505050"/>
              </a:solidFill>
              <a:highlight>
                <a:srgbClr val="FFFFFF"/>
              </a:highlight>
            </a:endParaRPr>
          </a:p>
          <a:p>
            <a:pPr marL="0" lvl="0" indent="0" algn="l" rtl="0">
              <a:spcBef>
                <a:spcPts val="0"/>
              </a:spcBef>
              <a:spcAft>
                <a:spcPts val="0"/>
              </a:spcAft>
              <a:buNone/>
            </a:pPr>
            <a:endParaRPr sz="1300">
              <a:solidFill>
                <a:srgbClr val="505050"/>
              </a:solidFill>
              <a:highlight>
                <a:srgbClr val="FFFFFF"/>
              </a:highlight>
            </a:endParaRPr>
          </a:p>
          <a:p>
            <a:pPr marL="0" lvl="0" indent="0" algn="l" rtl="0">
              <a:spcBef>
                <a:spcPts val="0"/>
              </a:spcBef>
              <a:spcAft>
                <a:spcPts val="0"/>
              </a:spcAft>
              <a:buNone/>
            </a:pPr>
            <a:r>
              <a:rPr lang="es-419" sz="1300">
                <a:solidFill>
                  <a:srgbClr val="505050"/>
                </a:solidFill>
                <a:highlight>
                  <a:srgbClr val="FFFFFF"/>
                </a:highlight>
              </a:rPr>
              <a:t>Pueden haber medidas de seguridad inadecuadas pueden implicar, por ejemplo, una transferencia internacional indebida a un país no permitido; el mantenimiento de bases de datos inexactas o con información incorrecta del titular; o el incumplimiento del principio de confidencialidad que supone guardar secreto sobre los datos personales</a:t>
            </a:r>
            <a:endParaRPr sz="1300">
              <a:solidFill>
                <a:srgbClr val="505050"/>
              </a:solidFill>
              <a:highlight>
                <a:srgbClr val="FFFFFF"/>
              </a:highlight>
            </a:endParaRPr>
          </a:p>
          <a:p>
            <a:pPr marL="0" lvl="0" indent="0" algn="l" rtl="0">
              <a:spcBef>
                <a:spcPts val="0"/>
              </a:spcBef>
              <a:spcAft>
                <a:spcPts val="0"/>
              </a:spcAft>
              <a:buNone/>
            </a:pPr>
            <a:endParaRPr sz="1300">
              <a:solidFill>
                <a:srgbClr val="505050"/>
              </a:solidFill>
              <a:highlight>
                <a:srgbClr val="FFFFFF"/>
              </a:highlight>
            </a:endParaRPr>
          </a:p>
          <a:p>
            <a:pPr marL="457200" lvl="0" indent="-311150" algn="l" rtl="0">
              <a:spcBef>
                <a:spcPts val="0"/>
              </a:spcBef>
              <a:spcAft>
                <a:spcPts val="0"/>
              </a:spcAft>
              <a:buClr>
                <a:srgbClr val="505050"/>
              </a:buClr>
              <a:buSzPts val="1300"/>
              <a:buAutoNum type="arabicParenR"/>
            </a:pPr>
            <a:r>
              <a:rPr lang="es-419" sz="1300">
                <a:solidFill>
                  <a:srgbClr val="505050"/>
                </a:solidFill>
                <a:highlight>
                  <a:srgbClr val="FFFFFF"/>
                </a:highlight>
              </a:rPr>
              <a:t>El responsable de datos debe adoptar las medidas necesarias para resguardar el cumplimiento del principio de seguridad establecido en esta ley, considerando el estado actual de la técnica y los costos de aplicación, junto con la naturaleza, alcance, contexto y fines del tratamiento, así como la probabilidad de los riesgos y la gravedad de sus efectos en relación con el tipo de datos tratados. Las medidas aplicadas por el responsable deben asegurar la confidencialidad, integridad, disponibilidad y resiliencia de los sistemas de tratamiento de datos. Asimismo, deberán evitar la alteración, destrucción, pérdida, tratamiento o acceso no autorizado.</a:t>
            </a:r>
            <a:endParaRPr sz="1300">
              <a:solidFill>
                <a:srgbClr val="505050"/>
              </a:solidFill>
              <a:highlight>
                <a:srgbClr val="FFFFFF"/>
              </a:highlight>
            </a:endParaRPr>
          </a:p>
          <a:p>
            <a:pPr marL="457200" lvl="0" indent="0" algn="l" rtl="0">
              <a:spcBef>
                <a:spcPts val="0"/>
              </a:spcBef>
              <a:spcAft>
                <a:spcPts val="0"/>
              </a:spcAft>
              <a:buNone/>
            </a:pPr>
            <a:r>
              <a:rPr lang="es-419" sz="1300" b="1">
                <a:solidFill>
                  <a:srgbClr val="505050"/>
                </a:solidFill>
                <a:highlight>
                  <a:srgbClr val="FFFFFF"/>
                </a:highlight>
              </a:rPr>
              <a:t>gestión de riesgos:</a:t>
            </a:r>
            <a:r>
              <a:rPr lang="es-419" sz="1300">
                <a:solidFill>
                  <a:srgbClr val="505050"/>
                </a:solidFill>
                <a:highlight>
                  <a:srgbClr val="FFFFFF"/>
                </a:highlight>
              </a:rPr>
              <a:t> (i) el estado actual de la técnica y los costos de aplicación; ii) la naturaleza, alcance, contexto y fines del tratamiento de datos; iii) la probabilidad de los riesgos y la gravedad de sus efectos en relación con el tipo de datos; y iv) la naturaleza de los datos tratados. </a:t>
            </a:r>
            <a:endParaRPr sz="1300">
              <a:solidFill>
                <a:srgbClr val="505050"/>
              </a:solidFill>
              <a:highlight>
                <a:srgbClr val="FFFFFF"/>
              </a:highlight>
            </a:endParaRPr>
          </a:p>
          <a:p>
            <a:pPr marL="457200" lvl="0" indent="0" algn="l" rtl="0">
              <a:spcBef>
                <a:spcPts val="0"/>
              </a:spcBef>
              <a:spcAft>
                <a:spcPts val="0"/>
              </a:spcAft>
              <a:buNone/>
            </a:pPr>
            <a:r>
              <a:rPr lang="es-419" sz="1300" b="1">
                <a:solidFill>
                  <a:srgbClr val="505050"/>
                </a:solidFill>
                <a:highlight>
                  <a:srgbClr val="FFFFFF"/>
                </a:highlight>
              </a:rPr>
              <a:t>objetivos</a:t>
            </a:r>
            <a:r>
              <a:rPr lang="es-419" sz="1300">
                <a:solidFill>
                  <a:srgbClr val="505050"/>
                </a:solidFill>
                <a:highlight>
                  <a:srgbClr val="FFFFFF"/>
                </a:highlight>
              </a:rPr>
              <a:t>: i) asegurar la confidencialidad, integridad, disponibilidad y resiliencia de los sistemas de tratamiento de datos;</a:t>
            </a:r>
            <a:r>
              <a:rPr lang="es-419" sz="1300">
                <a:solidFill>
                  <a:srgbClr val="505050"/>
                </a:solidFill>
                <a:highlight>
                  <a:srgbClr val="FFFFFF"/>
                </a:highlight>
                <a:uFill>
                  <a:noFill/>
                </a:u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s-419" sz="1300">
                <a:solidFill>
                  <a:srgbClr val="1B6685"/>
                </a:solidFill>
                <a:uFill>
                  <a:noFill/>
                </a:u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106</a:t>
            </a:r>
            <a:r>
              <a:rPr lang="es-419" sz="1300">
                <a:solidFill>
                  <a:srgbClr val="505050"/>
                </a:solidFill>
                <a:highlight>
                  <a:srgbClr val="FFFFFF"/>
                </a:highlight>
              </a:rPr>
              <a:t> ii) evitar la alteración, destrucción, pérdida, tratamiento o acceso no autorizado a los datos personales;</a:t>
            </a:r>
            <a:r>
              <a:rPr lang="es-419" sz="1300">
                <a:solidFill>
                  <a:srgbClr val="505050"/>
                </a:solidFill>
                <a:highlight>
                  <a:srgbClr val="FFFFFF"/>
                </a:highlight>
                <a:uFill>
                  <a:noFill/>
                </a:u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s-419" sz="1300">
                <a:solidFill>
                  <a:srgbClr val="1B6685"/>
                </a:solidFill>
                <a:uFill>
                  <a:noFill/>
                </a:u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107</a:t>
            </a:r>
            <a:r>
              <a:rPr lang="es-419" sz="1300">
                <a:solidFill>
                  <a:srgbClr val="505050"/>
                </a:solidFill>
                <a:highlight>
                  <a:srgbClr val="FFFFFF"/>
                </a:highlight>
              </a:rPr>
              <a:t> y iii) resguardar el cumplimiento del principio de seguridad que, en la práctica, agrega proteger los datos contra el tratamiento ilícito, la filtración de datos</a:t>
            </a:r>
            <a:r>
              <a:rPr lang="es-419" sz="1300">
                <a:solidFill>
                  <a:srgbClr val="505050"/>
                </a:solidFill>
                <a:highlight>
                  <a:srgbClr val="FFFFFF"/>
                </a:highlight>
                <a:uFill>
                  <a:noFill/>
                </a:u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s-419" sz="1300">
                <a:solidFill>
                  <a:srgbClr val="1B6685"/>
                </a:solidFill>
                <a:uFill>
                  <a:noFill/>
                </a:u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108</a:t>
            </a:r>
            <a:r>
              <a:rPr lang="es-419" sz="1300">
                <a:solidFill>
                  <a:srgbClr val="505050"/>
                </a:solidFill>
                <a:highlight>
                  <a:srgbClr val="FFFFFF"/>
                </a:highlight>
              </a:rPr>
              <a:t> y el daño accidental. </a:t>
            </a:r>
            <a:endParaRPr sz="1300">
              <a:solidFill>
                <a:srgbClr val="505050"/>
              </a:solidFill>
              <a:highlight>
                <a:srgbClr val="FFFFFF"/>
              </a:highlight>
            </a:endParaRPr>
          </a:p>
          <a:p>
            <a:pPr marL="457200" lvl="0" indent="0" algn="l" rtl="0">
              <a:spcBef>
                <a:spcPts val="0"/>
              </a:spcBef>
              <a:spcAft>
                <a:spcPts val="0"/>
              </a:spcAft>
              <a:buNone/>
            </a:pPr>
            <a:r>
              <a:rPr lang="es-419" sz="1300" b="1">
                <a:solidFill>
                  <a:srgbClr val="505050"/>
                </a:solidFill>
                <a:highlight>
                  <a:srgbClr val="FFFFFF"/>
                </a:highlight>
              </a:rPr>
              <a:t>demostrabilidad: </a:t>
            </a:r>
            <a:r>
              <a:rPr lang="es-419" sz="1300">
                <a:solidFill>
                  <a:srgbClr val="505050"/>
                </a:solidFill>
                <a:highlight>
                  <a:srgbClr val="FFFFFF"/>
                </a:highlight>
              </a:rPr>
              <a:t>demostración de cumplimiento de las medidas implementadas ante la ocurrencia de un incidente de seguridad, lo cual requerirá al responsable acreditar «la existencia y el funcionamiento de las medidas de seguridad adoptadas en base a los niveles de riesgo y a la tecnología disponible».</a:t>
            </a:r>
            <a:endParaRPr sz="1300">
              <a:solidFill>
                <a:srgbClr val="505050"/>
              </a:solidFill>
              <a:highlight>
                <a:srgbClr val="FFFFFF"/>
              </a:highlight>
            </a:endParaRPr>
          </a:p>
        </p:txBody>
      </p:sp>
    </p:spTree>
    <p:extLst>
      <p:ext uri="{BB962C8B-B14F-4D97-AF65-F5344CB8AC3E}">
        <p14:creationId xmlns:p14="http://schemas.microsoft.com/office/powerpoint/2010/main" val="3889166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2fe45a4f2d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2fe45a4f2d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sz="1300" b="1">
              <a:solidFill>
                <a:schemeClr val="dk1"/>
              </a:solidFill>
              <a:highlight>
                <a:srgbClr val="FFFFFF"/>
              </a:highlight>
            </a:endParaRPr>
          </a:p>
          <a:p>
            <a:pPr marL="0" lvl="0" indent="0" algn="l" rtl="0">
              <a:lnSpc>
                <a:spcPct val="115000"/>
              </a:lnSpc>
              <a:spcBef>
                <a:spcPts val="1400"/>
              </a:spcBef>
              <a:spcAft>
                <a:spcPts val="0"/>
              </a:spcAft>
              <a:buNone/>
            </a:pPr>
            <a:r>
              <a:rPr lang="es-419" sz="1300" b="1">
                <a:solidFill>
                  <a:schemeClr val="dk1"/>
                </a:solidFill>
                <a:highlight>
                  <a:srgbClr val="FFFFFF"/>
                </a:highlight>
              </a:rPr>
              <a:t>1. Seguridad física</a:t>
            </a:r>
            <a:endParaRPr sz="1300" b="1">
              <a:solidFill>
                <a:schemeClr val="dk1"/>
              </a:solidFill>
              <a:highlight>
                <a:srgbClr val="FFFFFF"/>
              </a:highlight>
            </a:endParaRPr>
          </a:p>
          <a:p>
            <a:pPr marL="0" lvl="0" indent="0" algn="l" rtl="0">
              <a:lnSpc>
                <a:spcPct val="115000"/>
              </a:lnSpc>
              <a:spcBef>
                <a:spcPts val="400"/>
              </a:spcBef>
              <a:spcAft>
                <a:spcPts val="0"/>
              </a:spcAft>
              <a:buNone/>
            </a:pPr>
            <a:r>
              <a:rPr lang="es-419">
                <a:solidFill>
                  <a:schemeClr val="dk1"/>
                </a:solidFill>
                <a:highlight>
                  <a:srgbClr val="FFFFFF"/>
                </a:highlight>
              </a:rPr>
              <a:t>entendida como el conjunto de acciones y mecanismos orientados a proteger el entorno físico de todos los datos personales.</a:t>
            </a:r>
            <a:endParaRPr>
              <a:solidFill>
                <a:schemeClr val="dk1"/>
              </a:solidFill>
              <a:highlight>
                <a:srgbClr val="FFFFFF"/>
              </a:highlight>
            </a:endParaRPr>
          </a:p>
          <a:p>
            <a:pPr marL="0" lvl="0" indent="0" algn="l" rtl="0">
              <a:lnSpc>
                <a:spcPct val="115000"/>
              </a:lnSpc>
              <a:spcBef>
                <a:spcPts val="1400"/>
              </a:spcBef>
              <a:spcAft>
                <a:spcPts val="0"/>
              </a:spcAft>
              <a:buNone/>
            </a:pPr>
            <a:r>
              <a:rPr lang="es-419">
                <a:solidFill>
                  <a:schemeClr val="dk1"/>
                </a:solidFill>
                <a:highlight>
                  <a:srgbClr val="FFFFFF"/>
                </a:highlight>
              </a:rPr>
              <a:t>estas medidas están encaminadas a la protección de todos los recursos involucrados en el tratamiento de los datos personales de cada individuo.</a:t>
            </a:r>
            <a:endParaRPr>
              <a:solidFill>
                <a:schemeClr val="dk1"/>
              </a:solidFill>
              <a:highlight>
                <a:srgbClr val="FFFFFF"/>
              </a:highlight>
            </a:endParaRPr>
          </a:p>
          <a:p>
            <a:pPr marL="0" lvl="0" indent="0" algn="l" rtl="0">
              <a:lnSpc>
                <a:spcPct val="115000"/>
              </a:lnSpc>
              <a:spcBef>
                <a:spcPts val="1400"/>
              </a:spcBef>
              <a:spcAft>
                <a:spcPts val="0"/>
              </a:spcAft>
              <a:buNone/>
            </a:pPr>
            <a:r>
              <a:rPr lang="es-419" sz="1300" b="1">
                <a:solidFill>
                  <a:schemeClr val="dk1"/>
                </a:solidFill>
                <a:highlight>
                  <a:srgbClr val="FFFFFF"/>
                </a:highlight>
              </a:rPr>
              <a:t>p.e. </a:t>
            </a:r>
            <a:r>
              <a:rPr lang="es-419" sz="1200">
                <a:solidFill>
                  <a:srgbClr val="444444"/>
                </a:solidFill>
                <a:highlight>
                  <a:srgbClr val="F6F6F6"/>
                </a:highlight>
                <a:latin typeface="Calibri"/>
                <a:ea typeface="Calibri"/>
                <a:cs typeface="Calibri"/>
                <a:sym typeface="Calibri"/>
              </a:rPr>
              <a:t>posibilidad de que un dispositivo ajeno a la organización se conecte a la red local o la red wifi.</a:t>
            </a:r>
            <a:endParaRPr sz="1300" b="1">
              <a:solidFill>
                <a:schemeClr val="dk1"/>
              </a:solidFill>
              <a:highlight>
                <a:srgbClr val="FFFFFF"/>
              </a:highlight>
            </a:endParaRPr>
          </a:p>
          <a:p>
            <a:pPr marL="0" lvl="0" indent="0" algn="l" rtl="0">
              <a:lnSpc>
                <a:spcPct val="115000"/>
              </a:lnSpc>
              <a:spcBef>
                <a:spcPts val="1400"/>
              </a:spcBef>
              <a:spcAft>
                <a:spcPts val="0"/>
              </a:spcAft>
              <a:buClr>
                <a:schemeClr val="dk1"/>
              </a:buClr>
              <a:buSzPts val="1100"/>
              <a:buFont typeface="Arial"/>
              <a:buNone/>
            </a:pPr>
            <a:r>
              <a:rPr lang="es-419" sz="1300" b="1">
                <a:solidFill>
                  <a:schemeClr val="dk1"/>
                </a:solidFill>
                <a:highlight>
                  <a:srgbClr val="FFFFFF"/>
                </a:highlight>
              </a:rPr>
              <a:t>2. Seguridad administrativa</a:t>
            </a:r>
            <a:endParaRPr sz="1300" b="1">
              <a:solidFill>
                <a:schemeClr val="dk1"/>
              </a:solidFill>
              <a:highlight>
                <a:srgbClr val="FFFFFF"/>
              </a:highlight>
            </a:endParaRPr>
          </a:p>
          <a:p>
            <a:pPr marL="0" lvl="0" indent="0" algn="l" rtl="0">
              <a:lnSpc>
                <a:spcPct val="115000"/>
              </a:lnSpc>
              <a:spcBef>
                <a:spcPts val="400"/>
              </a:spcBef>
              <a:spcAft>
                <a:spcPts val="0"/>
              </a:spcAft>
              <a:buNone/>
            </a:pPr>
            <a:r>
              <a:rPr lang="es-419">
                <a:solidFill>
                  <a:schemeClr val="dk1"/>
                </a:solidFill>
                <a:highlight>
                  <a:srgbClr val="FFFFFF"/>
                </a:highlight>
              </a:rPr>
              <a:t>Consiste en las políticas y procedimientos destinados al soporte, la gestión, y revisión de la seguridad de la información en el ámbito organizacional. </a:t>
            </a:r>
            <a:endParaRPr>
              <a:solidFill>
                <a:schemeClr val="dk1"/>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s-419">
                <a:solidFill>
                  <a:schemeClr val="dk1"/>
                </a:solidFill>
                <a:highlight>
                  <a:srgbClr val="FFFFFF"/>
                </a:highlight>
              </a:rPr>
              <a:t>la identificación, borrado y clasificación segura de la información.</a:t>
            </a:r>
            <a:endParaRPr>
              <a:solidFill>
                <a:schemeClr val="dk1"/>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s-419">
                <a:solidFill>
                  <a:schemeClr val="dk1"/>
                </a:solidFill>
                <a:highlight>
                  <a:srgbClr val="FFFFFF"/>
                </a:highlight>
              </a:rPr>
              <a:t>Estas medidas implican la sensibilización y capacitación de todo el personal del área de protección de datos personales.</a:t>
            </a:r>
            <a:endParaRPr>
              <a:solidFill>
                <a:schemeClr val="dk1"/>
              </a:solidFill>
              <a:highlight>
                <a:srgbClr val="FFFFFF"/>
              </a:highlight>
            </a:endParaRPr>
          </a:p>
          <a:p>
            <a:pPr marL="736600" marR="279400" lvl="0" indent="-304800" algn="l" rtl="0">
              <a:lnSpc>
                <a:spcPct val="115000"/>
              </a:lnSpc>
              <a:spcBef>
                <a:spcPts val="600"/>
              </a:spcBef>
              <a:spcAft>
                <a:spcPts val="0"/>
              </a:spcAft>
              <a:buClr>
                <a:srgbClr val="444444"/>
              </a:buClr>
              <a:buSzPts val="1200"/>
              <a:buFont typeface="Calibri"/>
              <a:buChar char="●"/>
            </a:pPr>
            <a:endParaRPr sz="1200">
              <a:solidFill>
                <a:srgbClr val="444444"/>
              </a:solidFill>
              <a:highlight>
                <a:srgbClr val="F6F6F6"/>
              </a:highlight>
              <a:latin typeface="Calibri"/>
              <a:ea typeface="Calibri"/>
              <a:cs typeface="Calibri"/>
              <a:sym typeface="Calibri"/>
            </a:endParaRPr>
          </a:p>
          <a:p>
            <a:pPr marL="736600" marR="279400" lvl="0" indent="-304800" algn="l" rtl="0">
              <a:lnSpc>
                <a:spcPct val="115000"/>
              </a:lnSpc>
              <a:spcBef>
                <a:spcPts val="0"/>
              </a:spcBef>
              <a:spcAft>
                <a:spcPts val="0"/>
              </a:spcAft>
              <a:buClr>
                <a:srgbClr val="444444"/>
              </a:buClr>
              <a:buSzPts val="1200"/>
              <a:buFont typeface="Calibri"/>
              <a:buChar char="●"/>
            </a:pPr>
            <a:r>
              <a:rPr lang="es-419" sz="1200">
                <a:solidFill>
                  <a:srgbClr val="444444"/>
                </a:solidFill>
                <a:highlight>
                  <a:srgbClr val="F6F6F6"/>
                </a:highlight>
                <a:latin typeface="Calibri"/>
                <a:ea typeface="Calibri"/>
                <a:cs typeface="Calibri"/>
                <a:sym typeface="Calibri"/>
              </a:rPr>
              <a:t>La gestión de incidentes</a:t>
            </a:r>
            <a:endParaRPr sz="1200">
              <a:solidFill>
                <a:srgbClr val="444444"/>
              </a:solidFill>
              <a:highlight>
                <a:srgbClr val="F6F6F6"/>
              </a:highlight>
              <a:latin typeface="Calibri"/>
              <a:ea typeface="Calibri"/>
              <a:cs typeface="Calibri"/>
              <a:sym typeface="Calibri"/>
            </a:endParaRPr>
          </a:p>
          <a:p>
            <a:pPr marL="736600" marR="279400" lvl="0" indent="-304800" algn="l" rtl="0">
              <a:lnSpc>
                <a:spcPct val="115000"/>
              </a:lnSpc>
              <a:spcBef>
                <a:spcPts val="0"/>
              </a:spcBef>
              <a:spcAft>
                <a:spcPts val="0"/>
              </a:spcAft>
              <a:buClr>
                <a:srgbClr val="444444"/>
              </a:buClr>
              <a:buSzPts val="1200"/>
              <a:buFont typeface="Calibri"/>
              <a:buChar char="●"/>
            </a:pPr>
            <a:r>
              <a:rPr lang="es-419" sz="1200">
                <a:solidFill>
                  <a:srgbClr val="444444"/>
                </a:solidFill>
                <a:highlight>
                  <a:srgbClr val="F6F6F6"/>
                </a:highlight>
                <a:latin typeface="Calibri"/>
                <a:ea typeface="Calibri"/>
                <a:cs typeface="Calibri"/>
                <a:sym typeface="Calibri"/>
              </a:rPr>
              <a:t>La gestión de la continuidad de las actividades</a:t>
            </a:r>
            <a:endParaRPr sz="1200">
              <a:solidFill>
                <a:srgbClr val="444444"/>
              </a:solidFill>
              <a:highlight>
                <a:srgbClr val="F6F6F6"/>
              </a:highlight>
              <a:latin typeface="Calibri"/>
              <a:ea typeface="Calibri"/>
              <a:cs typeface="Calibri"/>
              <a:sym typeface="Calibri"/>
            </a:endParaRPr>
          </a:p>
          <a:p>
            <a:pPr marL="736600" marR="279400" lvl="0" indent="-304800" algn="l" rtl="0">
              <a:lnSpc>
                <a:spcPct val="115000"/>
              </a:lnSpc>
              <a:spcBef>
                <a:spcPts val="0"/>
              </a:spcBef>
              <a:spcAft>
                <a:spcPts val="0"/>
              </a:spcAft>
              <a:buClr>
                <a:srgbClr val="444444"/>
              </a:buClr>
              <a:buSzPts val="1200"/>
              <a:buFont typeface="Calibri"/>
              <a:buChar char="●"/>
            </a:pPr>
            <a:r>
              <a:rPr lang="es-419" sz="1200">
                <a:solidFill>
                  <a:srgbClr val="444444"/>
                </a:solidFill>
                <a:highlight>
                  <a:srgbClr val="F6F6F6"/>
                </a:highlight>
                <a:latin typeface="Calibri"/>
                <a:ea typeface="Calibri"/>
                <a:cs typeface="Calibri"/>
                <a:sym typeface="Calibri"/>
              </a:rPr>
              <a:t>La supervisión, auditorías y pruebas</a:t>
            </a:r>
            <a:endParaRPr sz="1200">
              <a:solidFill>
                <a:srgbClr val="444444"/>
              </a:solidFill>
              <a:highlight>
                <a:srgbClr val="F6F6F6"/>
              </a:highlight>
              <a:latin typeface="Calibri"/>
              <a:ea typeface="Calibri"/>
              <a:cs typeface="Calibri"/>
              <a:sym typeface="Calibri"/>
            </a:endParaRPr>
          </a:p>
          <a:p>
            <a:pPr marL="736600" marR="279400" lvl="0" indent="-304800" algn="l" rtl="0">
              <a:lnSpc>
                <a:spcPct val="115000"/>
              </a:lnSpc>
              <a:spcBef>
                <a:spcPts val="0"/>
              </a:spcBef>
              <a:spcAft>
                <a:spcPts val="0"/>
              </a:spcAft>
              <a:buClr>
                <a:srgbClr val="444444"/>
              </a:buClr>
              <a:buSzPts val="1200"/>
              <a:buFont typeface="Calibri"/>
              <a:buChar char="●"/>
            </a:pPr>
            <a:r>
              <a:rPr lang="es-419" sz="1200">
                <a:solidFill>
                  <a:srgbClr val="444444"/>
                </a:solidFill>
                <a:highlight>
                  <a:srgbClr val="F6F6F6"/>
                </a:highlight>
                <a:latin typeface="Calibri"/>
                <a:ea typeface="Calibri"/>
                <a:cs typeface="Calibri"/>
                <a:sym typeface="Calibri"/>
              </a:rPr>
              <a:t>El cumplimiento de las normas internacionales.</a:t>
            </a:r>
            <a:endParaRPr sz="1200">
              <a:solidFill>
                <a:srgbClr val="444444"/>
              </a:solidFill>
              <a:highlight>
                <a:srgbClr val="F6F6F6"/>
              </a:highlight>
              <a:latin typeface="Calibri"/>
              <a:ea typeface="Calibri"/>
              <a:cs typeface="Calibri"/>
              <a:sym typeface="Calibri"/>
            </a:endParaRPr>
          </a:p>
          <a:p>
            <a:pPr marL="0" lvl="0" indent="0" algn="l" rtl="0">
              <a:lnSpc>
                <a:spcPct val="115000"/>
              </a:lnSpc>
              <a:spcBef>
                <a:spcPts val="600"/>
              </a:spcBef>
              <a:spcAft>
                <a:spcPts val="0"/>
              </a:spcAft>
              <a:buClr>
                <a:schemeClr val="dk1"/>
              </a:buClr>
              <a:buSzPts val="1100"/>
              <a:buFont typeface="Arial"/>
              <a:buNone/>
            </a:pPr>
            <a:endParaRPr>
              <a:solidFill>
                <a:schemeClr val="dk1"/>
              </a:solidFill>
              <a:highlight>
                <a:srgbClr val="FFFFFF"/>
              </a:highlight>
            </a:endParaRPr>
          </a:p>
          <a:p>
            <a:pPr marL="0" lvl="0" indent="0" algn="l" rtl="0">
              <a:lnSpc>
                <a:spcPct val="115000"/>
              </a:lnSpc>
              <a:spcBef>
                <a:spcPts val="1400"/>
              </a:spcBef>
              <a:spcAft>
                <a:spcPts val="0"/>
              </a:spcAft>
              <a:buClr>
                <a:schemeClr val="dk1"/>
              </a:buClr>
              <a:buSzPts val="1100"/>
              <a:buFont typeface="Arial"/>
              <a:buNone/>
            </a:pPr>
            <a:r>
              <a:rPr lang="es-419" sz="1300" b="1">
                <a:solidFill>
                  <a:schemeClr val="dk1"/>
                </a:solidFill>
                <a:highlight>
                  <a:srgbClr val="FFFFFF"/>
                </a:highlight>
              </a:rPr>
              <a:t>3. Seguridad técnica</a:t>
            </a:r>
            <a:endParaRPr sz="1300" b="1">
              <a:solidFill>
                <a:schemeClr val="dk1"/>
              </a:solidFill>
              <a:highlight>
                <a:srgbClr val="FFFFFF"/>
              </a:highlight>
            </a:endParaRPr>
          </a:p>
          <a:p>
            <a:pPr marL="0" lvl="0" indent="0" algn="l" rtl="0">
              <a:lnSpc>
                <a:spcPct val="115000"/>
              </a:lnSpc>
              <a:spcBef>
                <a:spcPts val="400"/>
              </a:spcBef>
              <a:spcAft>
                <a:spcPts val="0"/>
              </a:spcAft>
              <a:buClr>
                <a:schemeClr val="dk1"/>
              </a:buClr>
              <a:buSzPts val="1100"/>
              <a:buFont typeface="Arial"/>
              <a:buNone/>
            </a:pPr>
            <a:r>
              <a:rPr lang="es-419">
                <a:solidFill>
                  <a:schemeClr val="dk1"/>
                </a:solidFill>
                <a:highlight>
                  <a:srgbClr val="FFFFFF"/>
                </a:highlight>
              </a:rPr>
              <a:t>Se trata de un conjunto de acciones y mecanismos que tienen como principal herramienta la tecnología relacionada con los </a:t>
            </a:r>
            <a:r>
              <a:rPr lang="es-419" i="1">
                <a:solidFill>
                  <a:schemeClr val="dk1"/>
                </a:solidFill>
                <a:highlight>
                  <a:srgbClr val="FFFFFF"/>
                </a:highlight>
              </a:rPr>
              <a:t>hardware</a:t>
            </a:r>
            <a:r>
              <a:rPr lang="es-419">
                <a:solidFill>
                  <a:schemeClr val="dk1"/>
                </a:solidFill>
                <a:highlight>
                  <a:srgbClr val="FFFFFF"/>
                </a:highlight>
              </a:rPr>
              <a:t> y </a:t>
            </a:r>
            <a:r>
              <a:rPr lang="es-419" i="1">
                <a:solidFill>
                  <a:schemeClr val="dk1"/>
                </a:solidFill>
                <a:highlight>
                  <a:srgbClr val="FFFFFF"/>
                </a:highlight>
              </a:rPr>
              <a:t>software</a:t>
            </a:r>
            <a:r>
              <a:rPr lang="es-419">
                <a:solidFill>
                  <a:schemeClr val="dk1"/>
                </a:solidFill>
                <a:highlight>
                  <a:srgbClr val="FFFFFF"/>
                </a:highlight>
              </a:rPr>
              <a:t>.</a:t>
            </a:r>
            <a:endParaRPr>
              <a:solidFill>
                <a:schemeClr val="dk1"/>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s-419">
                <a:solidFill>
                  <a:schemeClr val="dk1"/>
                </a:solidFill>
                <a:highlight>
                  <a:srgbClr val="FFFFFF"/>
                </a:highlight>
              </a:rPr>
              <a:t>El propósito es fortalecer el entorno digital de todos los datos personales, así como también de todos los recursos que están estrechamente vinculados con su tratamiento.</a:t>
            </a:r>
            <a:endParaRPr>
              <a:solidFill>
                <a:schemeClr val="dk1"/>
              </a:solidFill>
              <a:highlight>
                <a:srgbClr val="FFFFFF"/>
              </a:highlight>
            </a:endParaRPr>
          </a:p>
          <a:p>
            <a:pPr marL="0" lvl="0" indent="0" algn="l" rtl="0">
              <a:spcBef>
                <a:spcPts val="0"/>
              </a:spcBef>
              <a:spcAft>
                <a:spcPts val="0"/>
              </a:spcAft>
              <a:buClr>
                <a:schemeClr val="dk1"/>
              </a:buClr>
              <a:buSzPts val="1100"/>
              <a:buFont typeface="Arial"/>
              <a:buNone/>
            </a:pPr>
            <a:endParaRPr>
              <a:solidFill>
                <a:schemeClr val="dk1"/>
              </a:solidFill>
            </a:endParaRPr>
          </a:p>
          <a:p>
            <a:pPr marL="736600" marR="279400" lvl="0" indent="-304800" algn="l" rtl="0">
              <a:lnSpc>
                <a:spcPct val="115000"/>
              </a:lnSpc>
              <a:spcBef>
                <a:spcPts val="600"/>
              </a:spcBef>
              <a:spcAft>
                <a:spcPts val="0"/>
              </a:spcAft>
              <a:buClr>
                <a:srgbClr val="444444"/>
              </a:buClr>
              <a:buSzPts val="1200"/>
              <a:buFont typeface="Calibri"/>
              <a:buChar char="●"/>
            </a:pPr>
            <a:r>
              <a:rPr lang="es-419" sz="1200">
                <a:solidFill>
                  <a:srgbClr val="444444"/>
                </a:solidFill>
                <a:highlight>
                  <a:srgbClr val="F6F6F6"/>
                </a:highlight>
                <a:latin typeface="Calibri"/>
                <a:ea typeface="Calibri"/>
                <a:cs typeface="Calibri"/>
                <a:sym typeface="Calibri"/>
              </a:rPr>
              <a:t>La seguridad de los sistemas e instalaciones</a:t>
            </a:r>
            <a:endParaRPr/>
          </a:p>
        </p:txBody>
      </p:sp>
    </p:spTree>
    <p:extLst>
      <p:ext uri="{BB962C8B-B14F-4D97-AF65-F5344CB8AC3E}">
        <p14:creationId xmlns:p14="http://schemas.microsoft.com/office/powerpoint/2010/main" val="1602486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2fe45a4f2d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2fe45a4f2d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a:t>El buen funcionamiento, e incluso la supervivencia, de las empresas depende en gran medida de su adaptación al medio. </a:t>
            </a:r>
            <a:endParaRPr/>
          </a:p>
          <a:p>
            <a:pPr marL="0" lvl="0" indent="0" algn="l" rtl="0">
              <a:spcBef>
                <a:spcPts val="0"/>
              </a:spcBef>
              <a:spcAft>
                <a:spcPts val="0"/>
              </a:spcAft>
              <a:buNone/>
            </a:pPr>
            <a:r>
              <a:rPr lang="es-419"/>
              <a:t>Hoy en día en las empresas la ciberseguridad se convierte en una prioridad. </a:t>
            </a:r>
            <a:endParaRPr/>
          </a:p>
          <a:p>
            <a:pPr marL="0" lvl="0" indent="0" algn="l" rtl="0">
              <a:spcBef>
                <a:spcPts val="0"/>
              </a:spcBef>
              <a:spcAft>
                <a:spcPts val="0"/>
              </a:spcAft>
              <a:buNone/>
            </a:pPr>
            <a:r>
              <a:rPr lang="es-419"/>
              <a:t>Para abordar la seguridad resulta útil tener una </a:t>
            </a:r>
            <a:r>
              <a:rPr lang="es-419" b="1"/>
              <a:t>visión integral del entorno, interno y externo,</a:t>
            </a:r>
            <a:r>
              <a:rPr lang="es-419"/>
              <a:t> que tenga en cuenta no solo aspectos técnicos si no también físicos, organizativos y legales. </a:t>
            </a:r>
            <a:endParaRPr/>
          </a:p>
          <a:p>
            <a:pPr marL="0" lvl="0" indent="0" algn="l" rtl="0">
              <a:spcBef>
                <a:spcPts val="0"/>
              </a:spcBef>
              <a:spcAft>
                <a:spcPts val="0"/>
              </a:spcAft>
              <a:buNone/>
            </a:pPr>
            <a:r>
              <a:rPr lang="es-419"/>
              <a:t>de esta manera  s</a:t>
            </a:r>
            <a:r>
              <a:rPr lang="es-419" u="sng"/>
              <a:t>erá más fácil adaptarse al medio identificando los riesgos a los que se expone la organizacion y localizando los puntos débiles</a:t>
            </a:r>
            <a:r>
              <a:rPr lang="es-419"/>
              <a:t>.</a:t>
            </a:r>
            <a:endParaRPr/>
          </a:p>
          <a:p>
            <a:pPr marL="0" lvl="0" indent="0" algn="l" rtl="0">
              <a:spcBef>
                <a:spcPts val="0"/>
              </a:spcBef>
              <a:spcAft>
                <a:spcPts val="0"/>
              </a:spcAft>
              <a:buNone/>
            </a:pPr>
            <a:r>
              <a:rPr lang="es-419"/>
              <a:t>HOY LOS sistemas de información con base tecnológica están presentes de alguna forma en todos los procesos de cualquier empresa: comunicación interna, relación con los proveedores, logística, producción, marketing, atención al cliente, selección y formación de personal, internacionalización, innovación, etc.</a:t>
            </a:r>
            <a:endParaRPr/>
          </a:p>
          <a:p>
            <a:pPr marL="0" lvl="0" indent="0" algn="l" rtl="0">
              <a:spcBef>
                <a:spcPts val="0"/>
              </a:spcBef>
              <a:spcAft>
                <a:spcPts val="0"/>
              </a:spcAft>
              <a:buNone/>
            </a:pPr>
            <a:endParaRPr/>
          </a:p>
          <a:p>
            <a:pPr marL="0" lvl="0" indent="0" algn="l" rtl="0">
              <a:spcBef>
                <a:spcPts val="0"/>
              </a:spcBef>
              <a:spcAft>
                <a:spcPts val="0"/>
              </a:spcAft>
              <a:buNone/>
            </a:pPr>
            <a:r>
              <a:rPr lang="es-419"/>
              <a:t>1) la ENTIDAD tiene que analizar su estado de seguridad y definir a dónde quiere llegar. </a:t>
            </a:r>
            <a:endParaRPr/>
          </a:p>
          <a:p>
            <a:pPr marL="0" lvl="0" indent="0" algn="l" rtl="0">
              <a:spcBef>
                <a:spcPts val="0"/>
              </a:spcBef>
              <a:spcAft>
                <a:spcPts val="0"/>
              </a:spcAft>
              <a:buNone/>
            </a:pPr>
            <a:r>
              <a:rPr lang="es-419"/>
              <a:t>Esto se plasmará en una serie de </a:t>
            </a:r>
            <a:r>
              <a:rPr lang="es-419" u="sng"/>
              <a:t>políticas y normativas </a:t>
            </a:r>
            <a:r>
              <a:rPr lang="es-419"/>
              <a:t>que van a dirigir la forma de abordar la seguridad en el día a día. </a:t>
            </a:r>
            <a:endParaRPr/>
          </a:p>
          <a:p>
            <a:pPr marL="0" lvl="0" indent="0" algn="l" rtl="0">
              <a:spcBef>
                <a:spcPts val="0"/>
              </a:spcBef>
              <a:spcAft>
                <a:spcPts val="0"/>
              </a:spcAft>
              <a:buNone/>
            </a:pPr>
            <a:endParaRPr/>
          </a:p>
          <a:p>
            <a:pPr marL="0" lvl="0" indent="0" algn="l" rtl="0">
              <a:spcBef>
                <a:spcPts val="0"/>
              </a:spcBef>
              <a:spcAft>
                <a:spcPts val="0"/>
              </a:spcAft>
              <a:buNone/>
            </a:pPr>
            <a:r>
              <a:rPr lang="es-419"/>
              <a:t>2) Como resultado de lo anterior, pondrán en marcha, si aún no lo han hecho, o mejorarán su sistema de </a:t>
            </a:r>
            <a:r>
              <a:rPr lang="es-419" u="sng"/>
              <a:t>control de accesos lógicos</a:t>
            </a:r>
            <a:r>
              <a:rPr lang="es-419"/>
              <a:t>, pues al igual que controlamos quién entra en nuestras instalaciones, debemos controlar quién entra en nuestros sistemas. </a:t>
            </a:r>
            <a:endParaRPr/>
          </a:p>
          <a:p>
            <a:pPr marL="0" lvl="0" indent="0" algn="l" rtl="0">
              <a:spcBef>
                <a:spcPts val="0"/>
              </a:spcBef>
              <a:spcAft>
                <a:spcPts val="0"/>
              </a:spcAft>
              <a:buNone/>
            </a:pPr>
            <a:endParaRPr/>
          </a:p>
          <a:p>
            <a:pPr marL="0" lvl="0" indent="0" algn="l" rtl="0">
              <a:spcBef>
                <a:spcPts val="0"/>
              </a:spcBef>
              <a:spcAft>
                <a:spcPts val="0"/>
              </a:spcAft>
              <a:buNone/>
            </a:pPr>
            <a:r>
              <a:rPr lang="es-419"/>
              <a:t>3) Cualquier reflexión que se haga sobre seguridad llevará a la conclusión de las </a:t>
            </a:r>
            <a:r>
              <a:rPr lang="es-419" u="sng"/>
              <a:t>copias de seguridad</a:t>
            </a:r>
            <a:r>
              <a:rPr lang="es-419"/>
              <a:t> son la forma de recuperarse de casi cualquier incidente. No deben faltar en cualquier pyme que quiera sobrevivir a un incidente. </a:t>
            </a:r>
            <a:endParaRPr/>
          </a:p>
          <a:p>
            <a:pPr marL="0" lvl="0" indent="0" algn="l" rtl="0">
              <a:spcBef>
                <a:spcPts val="0"/>
              </a:spcBef>
              <a:spcAft>
                <a:spcPts val="0"/>
              </a:spcAft>
              <a:buNone/>
            </a:pPr>
            <a:endParaRPr/>
          </a:p>
          <a:p>
            <a:pPr marL="0" lvl="0" indent="0" algn="l" rtl="0">
              <a:spcBef>
                <a:spcPts val="0"/>
              </a:spcBef>
              <a:spcAft>
                <a:spcPts val="0"/>
              </a:spcAft>
              <a:buNone/>
            </a:pPr>
            <a:r>
              <a:rPr lang="es-419"/>
              <a:t>4) Básico y esencial es también la </a:t>
            </a:r>
            <a:r>
              <a:rPr lang="es-419" u="sng"/>
              <a:t>protección antimalware</a:t>
            </a:r>
            <a:r>
              <a:rPr lang="es-419"/>
              <a:t> pues los virus mutan para hacerse cada vez más dañinos y peligrosos. Ninguna pyme está exenta de este riesgo. </a:t>
            </a:r>
            <a:endParaRPr/>
          </a:p>
          <a:p>
            <a:pPr marL="0" lvl="0" indent="0" algn="l" rtl="0">
              <a:spcBef>
                <a:spcPts val="0"/>
              </a:spcBef>
              <a:spcAft>
                <a:spcPts val="0"/>
              </a:spcAft>
              <a:buNone/>
            </a:pPr>
            <a:endParaRPr/>
          </a:p>
          <a:p>
            <a:pPr marL="0" lvl="0" indent="0" algn="l" rtl="0">
              <a:spcBef>
                <a:spcPts val="0"/>
              </a:spcBef>
              <a:spcAft>
                <a:spcPts val="0"/>
              </a:spcAft>
              <a:buNone/>
            </a:pPr>
            <a:r>
              <a:rPr lang="es-419"/>
              <a:t>5) Y no habrá protección eficaz si utilizamos sistemas o aplicaciones obsoletas y desactualizadas pues son más vulnerables. Por ello </a:t>
            </a:r>
            <a:r>
              <a:rPr lang="es-419" u="sng"/>
              <a:t>actualizar todo el software es fundamental.</a:t>
            </a:r>
            <a:r>
              <a:rPr lang="es-419"/>
              <a:t> </a:t>
            </a:r>
            <a:endParaRPr/>
          </a:p>
          <a:p>
            <a:pPr marL="0" lvl="0" indent="0" algn="l" rtl="0">
              <a:spcBef>
                <a:spcPts val="0"/>
              </a:spcBef>
              <a:spcAft>
                <a:spcPts val="0"/>
              </a:spcAft>
              <a:buNone/>
            </a:pPr>
            <a:endParaRPr/>
          </a:p>
          <a:p>
            <a:pPr marL="0" lvl="0" indent="0" algn="l" rtl="0">
              <a:spcBef>
                <a:spcPts val="0"/>
              </a:spcBef>
              <a:spcAft>
                <a:spcPts val="0"/>
              </a:spcAft>
              <a:buNone/>
            </a:pPr>
            <a:r>
              <a:rPr lang="es-419"/>
              <a:t>6) Nuestra red ha de estar protegida para evitar todo tipo de intrusiones en nuestros sistemas. Y como el </a:t>
            </a:r>
            <a:r>
              <a:rPr lang="es-419" u="sng"/>
              <a:t>acceso desde el exterior </a:t>
            </a:r>
            <a:r>
              <a:rPr lang="es-419"/>
              <a:t>de clientes y colaboradores se hace imprescindible en un medio comercial electrónico no descuidaremos la seguridad de la información cuando es comunicada hacia y desde el exterior. </a:t>
            </a:r>
            <a:endParaRPr/>
          </a:p>
          <a:p>
            <a:pPr marL="0" lvl="0" indent="0" algn="l" rtl="0">
              <a:spcBef>
                <a:spcPts val="0"/>
              </a:spcBef>
              <a:spcAft>
                <a:spcPts val="0"/>
              </a:spcAft>
              <a:buNone/>
            </a:pPr>
            <a:endParaRPr/>
          </a:p>
          <a:p>
            <a:pPr marL="0" lvl="0" indent="0" algn="l" rtl="0">
              <a:spcBef>
                <a:spcPts val="0"/>
              </a:spcBef>
              <a:spcAft>
                <a:spcPts val="0"/>
              </a:spcAft>
              <a:buNone/>
            </a:pPr>
            <a:r>
              <a:rPr lang="es-419"/>
              <a:t>7) No menos importante es proteger la información almacenada en todo momento pues los soportes pueden extraviarse o deteriorarse. </a:t>
            </a:r>
            <a:r>
              <a:rPr lang="es-419" u="sng"/>
              <a:t>Controlar los soportes de la información</a:t>
            </a:r>
            <a:r>
              <a:rPr lang="es-419"/>
              <a:t> durante toda su vida útil es también una medida de seguridad elemental. Vigilar nunca está de más y para ello pondremos los medios para llevar un registro de actividad dónde podamos observar cómo interaccionan los usuarios con los sistemas y detectar anomalías en su comportamiento. </a:t>
            </a:r>
            <a:endParaRPr/>
          </a:p>
          <a:p>
            <a:pPr marL="0" lvl="0" indent="0" algn="l" rtl="0">
              <a:spcBef>
                <a:spcPts val="0"/>
              </a:spcBef>
              <a:spcAft>
                <a:spcPts val="0"/>
              </a:spcAft>
              <a:buNone/>
            </a:pPr>
            <a:endParaRPr/>
          </a:p>
          <a:p>
            <a:pPr marL="0" lvl="0" indent="0" algn="l" rtl="0">
              <a:spcBef>
                <a:spcPts val="0"/>
              </a:spcBef>
              <a:spcAft>
                <a:spcPts val="0"/>
              </a:spcAft>
              <a:buNone/>
            </a:pPr>
            <a:r>
              <a:rPr lang="es-419"/>
              <a:t>8. gestion de soporte: Los soportes extraíbles constituyen una de las principales amenazas de fuga de información, así como de infección por malware. Limitar la utilización de dispositivos USB, quizá sea una medida demasiado drástica. No obstante, debemos evaluar la posibilidad de bloquear estos puertos y eliminar las unidades lectoras/grabadoras de soportes ópticos de los equipos de usuarios.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s-419"/>
              <a:t>9) Registro de actividd: Para poder tener una idea global de lo que ocurre en los sistemas de información y redes corporativas, es preciso recabar toda la información posible sobre todas las actividades de los distintos procesos y actividades llevadas a cabo en ellos. Para ello debemos monitorizar y analizar constantemente todos estos elementos: recolección de la información y datos, detección de posible anomalías y análisis de la información</a:t>
            </a:r>
            <a:endParaRPr/>
          </a:p>
          <a:p>
            <a:pPr marL="0" lvl="0" indent="0" algn="l" rtl="0">
              <a:spcBef>
                <a:spcPts val="0"/>
              </a:spcBef>
              <a:spcAft>
                <a:spcPts val="0"/>
              </a:spcAft>
              <a:buNone/>
            </a:pPr>
            <a:endParaRPr/>
          </a:p>
          <a:p>
            <a:pPr marL="0" lvl="0" indent="0" algn="l" rtl="0">
              <a:spcBef>
                <a:spcPts val="0"/>
              </a:spcBef>
              <a:spcAft>
                <a:spcPts val="0"/>
              </a:spcAft>
              <a:buNone/>
            </a:pPr>
            <a:r>
              <a:rPr lang="es-419"/>
              <a:t>10) Por último pero no menos importante es dar los pasos necesarios para garantizar la </a:t>
            </a:r>
            <a:r>
              <a:rPr lang="es-419" u="sng"/>
              <a:t>Continuidad de negocio</a:t>
            </a:r>
            <a:r>
              <a:rPr lang="es-419"/>
              <a:t> pues es todos, incluso las pymes, podemos sufrir un incidente de seguridad.</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s-419">
                <a:highlight>
                  <a:schemeClr val="accent4"/>
                </a:highlight>
              </a:rPr>
              <a:t>2.1 Política y normativa. </a:t>
            </a:r>
            <a:endParaRPr>
              <a:highlight>
                <a:schemeClr val="accent4"/>
              </a:highlight>
            </a:endParaRPr>
          </a:p>
          <a:p>
            <a:pPr marL="0" lvl="0" indent="0" algn="l" rtl="0">
              <a:spcBef>
                <a:spcPts val="0"/>
              </a:spcBef>
              <a:spcAft>
                <a:spcPts val="0"/>
              </a:spcAft>
              <a:buNone/>
            </a:pPr>
            <a:r>
              <a:rPr lang="es-419">
                <a:highlight>
                  <a:schemeClr val="accent4"/>
                </a:highlight>
              </a:rPr>
              <a:t>El compromiso con la seguridad se demuestra definiendo, documentando y difundiendo una política de seguridad que defina cómo se va a abordar la seguridad. También se concreta con el desarrollo de normativas y procedimientos que recojan las obligaciones a las que están sujetos los usuarios en lo que respecta al tratamiento y seguridad de la información.</a:t>
            </a:r>
            <a:endParaRPr>
              <a:highlight>
                <a:schemeClr val="accent4"/>
              </a:highlight>
            </a:endParaRPr>
          </a:p>
          <a:p>
            <a:pPr marL="0" lvl="0" indent="0" algn="l" rtl="0">
              <a:spcBef>
                <a:spcPts val="0"/>
              </a:spcBef>
              <a:spcAft>
                <a:spcPts val="0"/>
              </a:spcAft>
              <a:buNone/>
            </a:pPr>
            <a:endParaRPr>
              <a:highlight>
                <a:schemeClr val="accent4"/>
              </a:highlight>
            </a:endParaRPr>
          </a:p>
          <a:p>
            <a:pPr marL="0" lvl="0" indent="0" algn="l" rtl="0">
              <a:spcBef>
                <a:spcPts val="0"/>
              </a:spcBef>
              <a:spcAft>
                <a:spcPts val="0"/>
              </a:spcAft>
              <a:buNone/>
            </a:pPr>
            <a:r>
              <a:rPr lang="es-419">
                <a:highlight>
                  <a:schemeClr val="accent4"/>
                </a:highlight>
              </a:rPr>
              <a:t>Para ello se debe:</a:t>
            </a:r>
            <a:endParaRPr>
              <a:highlight>
                <a:schemeClr val="accent4"/>
              </a:highlight>
            </a:endParaRPr>
          </a:p>
          <a:p>
            <a:pPr marL="0" lvl="0" indent="0" algn="l" rtl="0">
              <a:spcBef>
                <a:spcPts val="0"/>
              </a:spcBef>
              <a:spcAft>
                <a:spcPts val="0"/>
              </a:spcAft>
              <a:buNone/>
            </a:pPr>
            <a:r>
              <a:rPr lang="es-419">
                <a:highlight>
                  <a:schemeClr val="accent4"/>
                </a:highlight>
              </a:rPr>
              <a:t>-Determinar el punto de partida de la empresa en materia de ciberseguridad, identificando los procesos críticos de la organización, los empleados, equipos o activos esenciales para el funcionamiento de la empresa. </a:t>
            </a:r>
            <a:endParaRPr>
              <a:highlight>
                <a:schemeClr val="accent4"/>
              </a:highlight>
            </a:endParaRPr>
          </a:p>
          <a:p>
            <a:pPr marL="0" lvl="0" indent="0" algn="l" rtl="0">
              <a:spcBef>
                <a:spcPts val="0"/>
              </a:spcBef>
              <a:spcAft>
                <a:spcPts val="0"/>
              </a:spcAft>
              <a:buNone/>
            </a:pPr>
            <a:r>
              <a:rPr lang="es-419">
                <a:highlight>
                  <a:schemeClr val="accent4"/>
                </a:highlight>
              </a:rPr>
              <a:t>-Determinar el nivel de seguridad que se quiere conseguir en función de las características de la empresa, el sector de negocio al que pertenece, los objetivos estratégicos o los requisitos que define el mercado, etc.</a:t>
            </a:r>
            <a:endParaRPr>
              <a:highlight>
                <a:schemeClr val="accent4"/>
              </a:highlight>
            </a:endParaRPr>
          </a:p>
          <a:p>
            <a:pPr marL="0" lvl="0" indent="0" algn="l" rtl="0">
              <a:spcBef>
                <a:spcPts val="0"/>
              </a:spcBef>
              <a:spcAft>
                <a:spcPts val="0"/>
              </a:spcAft>
              <a:buNone/>
            </a:pPr>
            <a:endParaRPr>
              <a:highlight>
                <a:schemeClr val="accent4"/>
              </a:highlight>
            </a:endParaRPr>
          </a:p>
          <a:p>
            <a:pPr marL="0" lvl="0" indent="0" algn="l" rtl="0">
              <a:spcBef>
                <a:spcPts val="0"/>
              </a:spcBef>
              <a:spcAft>
                <a:spcPts val="0"/>
              </a:spcAft>
              <a:buNone/>
            </a:pPr>
            <a:r>
              <a:rPr lang="es-419">
                <a:highlight>
                  <a:schemeClr val="accent4"/>
                </a:highlight>
              </a:rPr>
              <a:t>La normativa interna va a plasmar la forma en la que abordamos la ciberseguridad, es decir, nuestros compromisos. Estos deben empezar desde el momento de la contratación de los empleados y durante todo el tiempo que este permanezca en la empresa con sesiones periódicas de formación y concienciación. </a:t>
            </a:r>
            <a:endParaRPr>
              <a:highlight>
                <a:schemeClr val="accent4"/>
              </a:highlight>
            </a:endParaRPr>
          </a:p>
          <a:p>
            <a:pPr marL="0" lvl="0" indent="0" algn="l" rtl="0">
              <a:spcBef>
                <a:spcPts val="0"/>
              </a:spcBef>
              <a:spcAft>
                <a:spcPts val="0"/>
              </a:spcAft>
              <a:buNone/>
            </a:pPr>
            <a:r>
              <a:rPr lang="es-419">
                <a:highlight>
                  <a:schemeClr val="accent4"/>
                </a:highlight>
              </a:rPr>
              <a:t>Política de seguridad en el puesto de trabajo </a:t>
            </a:r>
            <a:endParaRPr>
              <a:highlight>
                <a:schemeClr val="accent4"/>
              </a:highlight>
            </a:endParaRPr>
          </a:p>
          <a:p>
            <a:pPr marL="0" lvl="0" indent="0" algn="l" rtl="0">
              <a:spcBef>
                <a:spcPts val="0"/>
              </a:spcBef>
              <a:spcAft>
                <a:spcPts val="0"/>
              </a:spcAft>
              <a:buNone/>
            </a:pPr>
            <a:r>
              <a:rPr lang="es-419">
                <a:highlight>
                  <a:schemeClr val="accent4"/>
                </a:highlight>
              </a:rPr>
              <a:t>Normativa de uso de software legal o política de aplicaciones permitidas </a:t>
            </a:r>
            <a:endParaRPr>
              <a:highlight>
                <a:schemeClr val="accent4"/>
              </a:highlight>
            </a:endParaRPr>
          </a:p>
          <a:p>
            <a:pPr marL="0" lvl="0" indent="0" algn="l" rtl="0">
              <a:spcBef>
                <a:spcPts val="0"/>
              </a:spcBef>
              <a:spcAft>
                <a:spcPts val="0"/>
              </a:spcAft>
              <a:buNone/>
            </a:pPr>
            <a:r>
              <a:rPr lang="es-419">
                <a:highlight>
                  <a:schemeClr val="accent4"/>
                </a:highlight>
              </a:rPr>
              <a:t>Política de uso de dispositivos personales (BYOD) </a:t>
            </a:r>
            <a:endParaRPr>
              <a:highlight>
                <a:schemeClr val="accent4"/>
              </a:highlight>
            </a:endParaRPr>
          </a:p>
          <a:p>
            <a:pPr marL="0" lvl="0" indent="0" algn="l" rtl="0">
              <a:spcBef>
                <a:spcPts val="0"/>
              </a:spcBef>
              <a:spcAft>
                <a:spcPts val="0"/>
              </a:spcAft>
              <a:buNone/>
            </a:pPr>
            <a:r>
              <a:rPr lang="es-419">
                <a:highlight>
                  <a:schemeClr val="accent4"/>
                </a:highlight>
              </a:rPr>
              <a:t>Política de uso de portátiles</a:t>
            </a:r>
            <a:endParaRPr>
              <a:highlight>
                <a:schemeClr val="accent4"/>
              </a:highlight>
            </a:endParaRPr>
          </a:p>
          <a:p>
            <a:pPr marL="0" lvl="0" indent="0" algn="l" rtl="0">
              <a:spcBef>
                <a:spcPts val="0"/>
              </a:spcBef>
              <a:spcAft>
                <a:spcPts val="0"/>
              </a:spcAft>
              <a:buNone/>
            </a:pPr>
            <a:r>
              <a:rPr lang="es-419">
                <a:highlight>
                  <a:schemeClr val="accent4"/>
                </a:highlight>
              </a:rPr>
              <a:t>Política de uso de wifis externas o de conexión desde el exterior </a:t>
            </a:r>
            <a:endParaRPr>
              <a:highlight>
                <a:schemeClr val="accent4"/>
              </a:highlight>
            </a:endParaRPr>
          </a:p>
          <a:p>
            <a:pPr marL="0" lvl="0" indent="0" algn="l" rtl="0">
              <a:spcBef>
                <a:spcPts val="0"/>
              </a:spcBef>
              <a:spcAft>
                <a:spcPts val="0"/>
              </a:spcAft>
              <a:buNone/>
            </a:pPr>
            <a:r>
              <a:rPr lang="es-419">
                <a:highlight>
                  <a:schemeClr val="accent4"/>
                </a:highlight>
              </a:rPr>
              <a:t>Buenas prácticas de movilidad o teletrabajo </a:t>
            </a:r>
            <a:endParaRPr>
              <a:highlight>
                <a:schemeClr val="accent4"/>
              </a:highlight>
            </a:endParaRPr>
          </a:p>
          <a:p>
            <a:pPr marL="0" lvl="0" indent="0" algn="l" rtl="0">
              <a:spcBef>
                <a:spcPts val="0"/>
              </a:spcBef>
              <a:spcAft>
                <a:spcPts val="0"/>
              </a:spcAft>
              <a:buNone/>
            </a:pPr>
            <a:r>
              <a:rPr lang="es-419">
                <a:highlight>
                  <a:schemeClr val="accent4"/>
                </a:highlight>
              </a:rPr>
              <a:t>Clasificación de la información corporativa </a:t>
            </a:r>
            <a:endParaRPr>
              <a:highlight>
                <a:schemeClr val="accent4"/>
              </a:highlight>
            </a:endParaRPr>
          </a:p>
          <a:p>
            <a:pPr marL="0" lvl="0" indent="0" algn="l" rtl="0">
              <a:spcBef>
                <a:spcPts val="0"/>
              </a:spcBef>
              <a:spcAft>
                <a:spcPts val="0"/>
              </a:spcAft>
              <a:buNone/>
            </a:pPr>
            <a:r>
              <a:rPr lang="es-419">
                <a:highlight>
                  <a:schemeClr val="accent4"/>
                </a:highlight>
              </a:rPr>
              <a:t>Políticas de almacenamiento (local, red corporativa, dispositivos externos y en la nube) y copias de seguridad </a:t>
            </a:r>
            <a:endParaRPr>
              <a:highlight>
                <a:schemeClr val="accent4"/>
              </a:highlight>
            </a:endParaRPr>
          </a:p>
          <a:p>
            <a:pPr marL="0" lvl="0" indent="0" algn="l" rtl="0">
              <a:spcBef>
                <a:spcPts val="0"/>
              </a:spcBef>
              <a:spcAft>
                <a:spcPts val="0"/>
              </a:spcAft>
              <a:buNone/>
            </a:pPr>
            <a:r>
              <a:rPr lang="es-419">
                <a:highlight>
                  <a:schemeClr val="accent4"/>
                </a:highlight>
              </a:rPr>
              <a:t>Política de gestión de soportes, borrado seguro y de destrucción de la información </a:t>
            </a:r>
            <a:endParaRPr>
              <a:highlight>
                <a:schemeClr val="accent4"/>
              </a:highlight>
            </a:endParaRPr>
          </a:p>
          <a:p>
            <a:pPr marL="0" lvl="0" indent="0" algn="l" rtl="0">
              <a:spcBef>
                <a:spcPts val="0"/>
              </a:spcBef>
              <a:spcAft>
                <a:spcPts val="0"/>
              </a:spcAft>
              <a:buNone/>
            </a:pPr>
            <a:r>
              <a:rPr lang="es-419">
                <a:highlight>
                  <a:schemeClr val="accent4"/>
                </a:highlight>
              </a:rPr>
              <a:t>Política de uso del correo electrónico </a:t>
            </a:r>
            <a:endParaRPr>
              <a:highlight>
                <a:schemeClr val="accent4"/>
              </a:highlight>
            </a:endParaRPr>
          </a:p>
          <a:p>
            <a:pPr marL="0" lvl="0" indent="0" algn="l" rtl="0">
              <a:spcBef>
                <a:spcPts val="0"/>
              </a:spcBef>
              <a:spcAft>
                <a:spcPts val="0"/>
              </a:spcAft>
              <a:buNone/>
            </a:pPr>
            <a:r>
              <a:rPr lang="es-419">
                <a:highlight>
                  <a:schemeClr val="accent4"/>
                </a:highlight>
              </a:rPr>
              <a:t>Política de contraseñas </a:t>
            </a:r>
            <a:endParaRPr>
              <a:highlight>
                <a:schemeClr val="accent4"/>
              </a:highlight>
            </a:endParaRPr>
          </a:p>
          <a:p>
            <a:pPr marL="0" lvl="0" indent="0" algn="l" rtl="0">
              <a:spcBef>
                <a:spcPts val="0"/>
              </a:spcBef>
              <a:spcAft>
                <a:spcPts val="0"/>
              </a:spcAft>
              <a:buNone/>
            </a:pPr>
            <a:r>
              <a:rPr lang="es-419">
                <a:highlight>
                  <a:schemeClr val="accent4"/>
                </a:highlight>
              </a:rPr>
              <a:t>Política de actualizaciones </a:t>
            </a:r>
            <a:endParaRPr>
              <a:highlight>
                <a:schemeClr val="accent4"/>
              </a:highlight>
            </a:endParaRPr>
          </a:p>
          <a:p>
            <a:pPr marL="0" lvl="0" indent="0" algn="l" rtl="0">
              <a:spcBef>
                <a:spcPts val="0"/>
              </a:spcBef>
              <a:spcAft>
                <a:spcPts val="0"/>
              </a:spcAft>
              <a:buNone/>
            </a:pPr>
            <a:r>
              <a:rPr lang="es-419">
                <a:highlight>
                  <a:schemeClr val="accent4"/>
                </a:highlight>
              </a:rPr>
              <a:t>Checklist para detectar fraude en pedidos online</a:t>
            </a:r>
            <a:endParaRPr>
              <a:highlight>
                <a:schemeClr val="accent4"/>
              </a:highlight>
            </a:endParaRPr>
          </a:p>
          <a:p>
            <a:pPr marL="0" lvl="0" indent="0" algn="l" rtl="0">
              <a:spcBef>
                <a:spcPts val="0"/>
              </a:spcBef>
              <a:spcAft>
                <a:spcPts val="0"/>
              </a:spcAft>
              <a:buNone/>
            </a:pPr>
            <a:endParaRPr>
              <a:highlight>
                <a:schemeClr val="accent4"/>
              </a:highlight>
            </a:endParaRPr>
          </a:p>
          <a:p>
            <a:pPr marL="0" lvl="0" indent="0" algn="l" rtl="0">
              <a:spcBef>
                <a:spcPts val="0"/>
              </a:spcBef>
              <a:spcAft>
                <a:spcPts val="0"/>
              </a:spcAft>
              <a:buNone/>
            </a:pPr>
            <a:r>
              <a:rPr lang="es-419">
                <a:highlight>
                  <a:schemeClr val="accent4"/>
                </a:highlight>
              </a:rPr>
              <a:t>2.1.2 Cumplimiento legal </a:t>
            </a:r>
            <a:endParaRPr>
              <a:highlight>
                <a:schemeClr val="accent4"/>
              </a:highlight>
            </a:endParaRPr>
          </a:p>
          <a:p>
            <a:pPr marL="0" lvl="0" indent="0" algn="l" rtl="0">
              <a:spcBef>
                <a:spcPts val="0"/>
              </a:spcBef>
              <a:spcAft>
                <a:spcPts val="0"/>
              </a:spcAft>
              <a:buNone/>
            </a:pPr>
            <a:r>
              <a:rPr lang="es-419">
                <a:highlight>
                  <a:schemeClr val="accent4"/>
                </a:highlight>
              </a:rPr>
              <a:t>La ciberseguridad no se limita únicamente a la protección frente a amenazas que pongan en riesgo nuestros sistemas informáticos o la información confidencial que tratemos con ellos. Debemos garantizar el cumplimiento de todas las normativas y leyes que afecten a nuestros sistemas de información. Más allá de no exponernos a posibles sanciones económicas, la pérdida de clientes o al daño a la reputación de LA imagen corporativa, la importancia de su cumplimiento radica en que servirá como medidas generadoras de confianza. Con este tipo de seguridad, se hace referencia a: Las normativas legales que toda empresa debe cumplir.</a:t>
            </a:r>
            <a:endParaRPr>
              <a:highlight>
                <a:schemeClr val="accent4"/>
              </a:highlight>
            </a:endParaRPr>
          </a:p>
          <a:p>
            <a:pPr marL="0" lvl="0" indent="0" algn="l" rtl="0">
              <a:spcBef>
                <a:spcPts val="0"/>
              </a:spcBef>
              <a:spcAft>
                <a:spcPts val="0"/>
              </a:spcAft>
              <a:buNone/>
            </a:pPr>
            <a:endParaRPr>
              <a:highlight>
                <a:schemeClr val="accent4"/>
              </a:highlight>
            </a:endParaRPr>
          </a:p>
          <a:p>
            <a:pPr marL="0" lvl="0" indent="0" algn="l" rtl="0">
              <a:spcBef>
                <a:spcPts val="0"/>
              </a:spcBef>
              <a:spcAft>
                <a:spcPts val="0"/>
              </a:spcAft>
              <a:buNone/>
            </a:pPr>
            <a:r>
              <a:rPr lang="es-419">
                <a:highlight>
                  <a:schemeClr val="accent4"/>
                </a:highlight>
              </a:rPr>
              <a:t>Seguridad con terceros Y CON LOS EMPLEADOS. </a:t>
            </a:r>
            <a:endParaRPr>
              <a:highlight>
                <a:schemeClr val="accent4"/>
              </a:highlight>
            </a:endParaRPr>
          </a:p>
          <a:p>
            <a:pPr marL="0" lvl="0" indent="0" algn="l" rtl="0">
              <a:spcBef>
                <a:spcPts val="0"/>
              </a:spcBef>
              <a:spcAft>
                <a:spcPts val="0"/>
              </a:spcAft>
              <a:buNone/>
            </a:pPr>
            <a:endParaRPr>
              <a:highlight>
                <a:schemeClr val="accent4"/>
              </a:highlight>
            </a:endParaRPr>
          </a:p>
          <a:p>
            <a:pPr marL="0" lvl="0" indent="0" algn="l" rtl="0">
              <a:spcBef>
                <a:spcPts val="0"/>
              </a:spcBef>
              <a:spcAft>
                <a:spcPts val="0"/>
              </a:spcAft>
              <a:buNone/>
            </a:pPr>
            <a:r>
              <a:rPr lang="es-419">
                <a:highlight>
                  <a:schemeClr val="accent4"/>
                </a:highlight>
              </a:rPr>
              <a:t>CONTRO L DE ACCESOS El control de accesos está formado por los mecanismos para hacer cumplir los criterios que se establezcan para permitir, restringir, monitorizar y proteger el acceso a nuestros servicios, sistemas, redes e información. Para ello tenemos que identificar a los usuarios, quienes son y qué les vamos a permitir hacer. En primer lugar es necesario dar de alta en los sistemas a los usuarios y gestionar de forma automática todo el ciclo de vida de sus identidades. Para identificar a los usuarios se utilizan: credenciales como el ID de usuario y la contraseña permisos, derechos y privilegios atributos, como el horario o el cargo para nuestros empleados información biométrica, etc.</a:t>
            </a:r>
            <a:endParaRPr>
              <a:highlight>
                <a:schemeClr val="accent4"/>
              </a:highlight>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457200" lvl="0" indent="-304800" algn="l" rtl="0">
              <a:lnSpc>
                <a:spcPct val="115000"/>
              </a:lnSpc>
              <a:spcBef>
                <a:spcPts val="0"/>
              </a:spcBef>
              <a:spcAft>
                <a:spcPts val="0"/>
              </a:spcAft>
              <a:buClr>
                <a:srgbClr val="444444"/>
              </a:buClr>
              <a:buSzPts val="1200"/>
              <a:buFont typeface="Calibri"/>
              <a:buAutoNum type="arabicPeriod"/>
            </a:pPr>
            <a:r>
              <a:rPr lang="es-419" sz="1200">
                <a:solidFill>
                  <a:srgbClr val="444444"/>
                </a:solidFill>
                <a:highlight>
                  <a:srgbClr val="F6F6F6"/>
                </a:highlight>
                <a:latin typeface="Calibri"/>
                <a:ea typeface="Calibri"/>
                <a:cs typeface="Calibri"/>
                <a:sym typeface="Calibri"/>
              </a:rPr>
              <a:t>Realizar un análisis de riesgos, evaluando las consecuencias de la pérdida de los sistemas de información. Por ejemplo un ataque de tipo </a:t>
            </a:r>
            <a:r>
              <a:rPr lang="es-419" sz="1200" i="1">
                <a:solidFill>
                  <a:srgbClr val="444444"/>
                </a:solidFill>
                <a:highlight>
                  <a:srgbClr val="F6F6F6"/>
                </a:highlight>
                <a:latin typeface="Calibri"/>
                <a:ea typeface="Calibri"/>
                <a:cs typeface="Calibri"/>
                <a:sym typeface="Calibri"/>
              </a:rPr>
              <a:t>ransomware</a:t>
            </a:r>
            <a:r>
              <a:rPr lang="es-419" sz="1200">
                <a:solidFill>
                  <a:srgbClr val="444444"/>
                </a:solidFill>
                <a:highlight>
                  <a:srgbClr val="F6F6F6"/>
                </a:highlight>
                <a:latin typeface="Calibri"/>
                <a:ea typeface="Calibri"/>
                <a:cs typeface="Calibri"/>
                <a:sym typeface="Calibri"/>
              </a:rPr>
              <a:t> puede encriptar todos los equipos, paralizando la actividad del negocio y destruyendo información necesaria para afrontar las obligaciones frente a clientes, proveedores, empleados o incluso administraciones públicas.</a:t>
            </a:r>
            <a:endParaRPr sz="1200">
              <a:solidFill>
                <a:srgbClr val="444444"/>
              </a:solidFill>
              <a:highlight>
                <a:srgbClr val="F6F6F6"/>
              </a:highlight>
              <a:latin typeface="Calibri"/>
              <a:ea typeface="Calibri"/>
              <a:cs typeface="Calibri"/>
              <a:sym typeface="Calibri"/>
            </a:endParaRPr>
          </a:p>
          <a:p>
            <a:pPr marL="457200" lvl="0" indent="-304800" algn="l" rtl="0">
              <a:lnSpc>
                <a:spcPct val="115000"/>
              </a:lnSpc>
              <a:spcBef>
                <a:spcPts val="0"/>
              </a:spcBef>
              <a:spcAft>
                <a:spcPts val="0"/>
              </a:spcAft>
              <a:buClr>
                <a:srgbClr val="444444"/>
              </a:buClr>
              <a:buSzPts val="1200"/>
              <a:buFont typeface="Calibri"/>
              <a:buAutoNum type="arabicPeriod"/>
            </a:pPr>
            <a:r>
              <a:rPr lang="es-419" sz="1200">
                <a:solidFill>
                  <a:srgbClr val="444444"/>
                </a:solidFill>
                <a:highlight>
                  <a:srgbClr val="F6F6F6"/>
                </a:highlight>
                <a:latin typeface="Calibri"/>
                <a:ea typeface="Calibri"/>
                <a:cs typeface="Calibri"/>
                <a:sym typeface="Calibri"/>
              </a:rPr>
              <a:t>Definir una política de seguridad, comunicarla a los empleados y formarles en su correcto cumplimiento. El punto más débil en materia de ciberseguridad no suelen ser las máquinas, sino las personas. La política debe incluir:</a:t>
            </a:r>
            <a:endParaRPr sz="1200">
              <a:solidFill>
                <a:srgbClr val="444444"/>
              </a:solidFill>
              <a:highlight>
                <a:srgbClr val="F6F6F6"/>
              </a:highlight>
              <a:latin typeface="Calibri"/>
              <a:ea typeface="Calibri"/>
              <a:cs typeface="Calibri"/>
              <a:sym typeface="Calibri"/>
            </a:endParaRPr>
          </a:p>
          <a:p>
            <a:pPr marL="1219200" marR="304800" lvl="1" indent="-304800" algn="l" rtl="0">
              <a:lnSpc>
                <a:spcPct val="115000"/>
              </a:lnSpc>
              <a:spcBef>
                <a:spcPts val="0"/>
              </a:spcBef>
              <a:spcAft>
                <a:spcPts val="0"/>
              </a:spcAft>
              <a:buClr>
                <a:srgbClr val="444444"/>
              </a:buClr>
              <a:buSzPts val="1200"/>
              <a:buFont typeface="Calibri"/>
              <a:buChar char="○"/>
            </a:pPr>
            <a:r>
              <a:rPr lang="es-419" sz="1200">
                <a:solidFill>
                  <a:srgbClr val="444444"/>
                </a:solidFill>
                <a:highlight>
                  <a:srgbClr val="F6F6F6"/>
                </a:highlight>
                <a:latin typeface="Calibri"/>
                <a:ea typeface="Calibri"/>
                <a:cs typeface="Calibri"/>
                <a:sym typeface="Calibri"/>
              </a:rPr>
              <a:t>Aplicaciones permitidas y no permitidas</a:t>
            </a:r>
            <a:endParaRPr sz="1200">
              <a:solidFill>
                <a:srgbClr val="444444"/>
              </a:solidFill>
              <a:highlight>
                <a:srgbClr val="F6F6F6"/>
              </a:highlight>
              <a:latin typeface="Calibri"/>
              <a:ea typeface="Calibri"/>
              <a:cs typeface="Calibri"/>
              <a:sym typeface="Calibri"/>
            </a:endParaRPr>
          </a:p>
          <a:p>
            <a:pPr marL="1219200" marR="304800" lvl="1" indent="-304800" algn="l" rtl="0">
              <a:lnSpc>
                <a:spcPct val="115000"/>
              </a:lnSpc>
              <a:spcBef>
                <a:spcPts val="0"/>
              </a:spcBef>
              <a:spcAft>
                <a:spcPts val="0"/>
              </a:spcAft>
              <a:buClr>
                <a:srgbClr val="444444"/>
              </a:buClr>
              <a:buSzPts val="1200"/>
              <a:buFont typeface="Calibri"/>
              <a:buChar char="○"/>
            </a:pPr>
            <a:r>
              <a:rPr lang="es-419" sz="1200">
                <a:solidFill>
                  <a:srgbClr val="444444"/>
                </a:solidFill>
                <a:highlight>
                  <a:srgbClr val="F6F6F6"/>
                </a:highlight>
                <a:latin typeface="Calibri"/>
                <a:ea typeface="Calibri"/>
                <a:cs typeface="Calibri"/>
                <a:sym typeface="Calibri"/>
              </a:rPr>
              <a:t>Restricción de permisos de administración de equipos de usuario</a:t>
            </a:r>
            <a:endParaRPr sz="1200">
              <a:solidFill>
                <a:srgbClr val="444444"/>
              </a:solidFill>
              <a:highlight>
                <a:srgbClr val="F6F6F6"/>
              </a:highlight>
              <a:latin typeface="Calibri"/>
              <a:ea typeface="Calibri"/>
              <a:cs typeface="Calibri"/>
              <a:sym typeface="Calibri"/>
            </a:endParaRPr>
          </a:p>
          <a:p>
            <a:pPr marL="1219200" marR="304800" lvl="1" indent="-304800" algn="l" rtl="0">
              <a:lnSpc>
                <a:spcPct val="115000"/>
              </a:lnSpc>
              <a:spcBef>
                <a:spcPts val="0"/>
              </a:spcBef>
              <a:spcAft>
                <a:spcPts val="0"/>
              </a:spcAft>
              <a:buClr>
                <a:srgbClr val="444444"/>
              </a:buClr>
              <a:buSzPts val="1200"/>
              <a:buFont typeface="Calibri"/>
              <a:buChar char="○"/>
            </a:pPr>
            <a:r>
              <a:rPr lang="es-419" sz="1200">
                <a:solidFill>
                  <a:srgbClr val="444444"/>
                </a:solidFill>
                <a:highlight>
                  <a:srgbClr val="F6F6F6"/>
                </a:highlight>
                <a:latin typeface="Calibri"/>
                <a:ea typeface="Calibri"/>
                <a:cs typeface="Calibri"/>
                <a:sym typeface="Calibri"/>
              </a:rPr>
              <a:t>Políticas de almacenamiento (¿se hacen copias de seguridad de los puestos de usuario o sólo de los servidores?)</a:t>
            </a:r>
            <a:endParaRPr sz="1200">
              <a:solidFill>
                <a:srgbClr val="444444"/>
              </a:solidFill>
              <a:highlight>
                <a:srgbClr val="F6F6F6"/>
              </a:highlight>
              <a:latin typeface="Calibri"/>
              <a:ea typeface="Calibri"/>
              <a:cs typeface="Calibri"/>
              <a:sym typeface="Calibri"/>
            </a:endParaRPr>
          </a:p>
          <a:p>
            <a:pPr marL="1219200" marR="304800" lvl="1" indent="-304800" algn="l" rtl="0">
              <a:lnSpc>
                <a:spcPct val="115000"/>
              </a:lnSpc>
              <a:spcBef>
                <a:spcPts val="0"/>
              </a:spcBef>
              <a:spcAft>
                <a:spcPts val="0"/>
              </a:spcAft>
              <a:buClr>
                <a:srgbClr val="444444"/>
              </a:buClr>
              <a:buSzPts val="1200"/>
              <a:buFont typeface="Calibri"/>
              <a:buChar char="○"/>
            </a:pPr>
            <a:r>
              <a:rPr lang="es-419" sz="1200">
                <a:solidFill>
                  <a:srgbClr val="444444"/>
                </a:solidFill>
                <a:highlight>
                  <a:srgbClr val="F6F6F6"/>
                </a:highlight>
                <a:latin typeface="Calibri"/>
                <a:ea typeface="Calibri"/>
                <a:cs typeface="Calibri"/>
                <a:sym typeface="Calibri"/>
              </a:rPr>
              <a:t>Uso del correo electrónico</a:t>
            </a:r>
            <a:endParaRPr sz="1200">
              <a:solidFill>
                <a:srgbClr val="444444"/>
              </a:solidFill>
              <a:highlight>
                <a:srgbClr val="F6F6F6"/>
              </a:highlight>
              <a:latin typeface="Calibri"/>
              <a:ea typeface="Calibri"/>
              <a:cs typeface="Calibri"/>
              <a:sym typeface="Calibri"/>
            </a:endParaRPr>
          </a:p>
          <a:p>
            <a:pPr marL="1219200" marR="304800" lvl="1" indent="-304800" algn="l" rtl="0">
              <a:lnSpc>
                <a:spcPct val="115000"/>
              </a:lnSpc>
              <a:spcBef>
                <a:spcPts val="0"/>
              </a:spcBef>
              <a:spcAft>
                <a:spcPts val="0"/>
              </a:spcAft>
              <a:buClr>
                <a:srgbClr val="444444"/>
              </a:buClr>
              <a:buSzPts val="1200"/>
              <a:buFont typeface="Calibri"/>
              <a:buChar char="○"/>
            </a:pPr>
            <a:r>
              <a:rPr lang="es-419" sz="1200">
                <a:solidFill>
                  <a:srgbClr val="444444"/>
                </a:solidFill>
                <a:highlight>
                  <a:srgbClr val="F6F6F6"/>
                </a:highlight>
                <a:latin typeface="Calibri"/>
                <a:ea typeface="Calibri"/>
                <a:cs typeface="Calibri"/>
                <a:sym typeface="Calibri"/>
              </a:rPr>
              <a:t>Uso de dispositivos externos (pen drives)</a:t>
            </a:r>
            <a:endParaRPr sz="1200">
              <a:solidFill>
                <a:srgbClr val="444444"/>
              </a:solidFill>
              <a:highlight>
                <a:srgbClr val="F6F6F6"/>
              </a:highlight>
              <a:latin typeface="Calibri"/>
              <a:ea typeface="Calibri"/>
              <a:cs typeface="Calibri"/>
              <a:sym typeface="Calibri"/>
            </a:endParaRPr>
          </a:p>
          <a:p>
            <a:pPr marL="1219200" marR="304800" lvl="1" indent="-304800" algn="l" rtl="0">
              <a:lnSpc>
                <a:spcPct val="115000"/>
              </a:lnSpc>
              <a:spcBef>
                <a:spcPts val="0"/>
              </a:spcBef>
              <a:spcAft>
                <a:spcPts val="0"/>
              </a:spcAft>
              <a:buClr>
                <a:srgbClr val="444444"/>
              </a:buClr>
              <a:buSzPts val="1200"/>
              <a:buFont typeface="Calibri"/>
              <a:buChar char="○"/>
            </a:pPr>
            <a:r>
              <a:rPr lang="es-419" sz="1200">
                <a:solidFill>
                  <a:srgbClr val="444444"/>
                </a:solidFill>
                <a:highlight>
                  <a:srgbClr val="F6F6F6"/>
                </a:highlight>
                <a:latin typeface="Calibri"/>
                <a:ea typeface="Calibri"/>
                <a:cs typeface="Calibri"/>
                <a:sym typeface="Calibri"/>
              </a:rPr>
              <a:t>Uso de dispositivos personales (BYOD).</a:t>
            </a:r>
            <a:endParaRPr sz="1200">
              <a:solidFill>
                <a:srgbClr val="444444"/>
              </a:solidFill>
              <a:highlight>
                <a:srgbClr val="F6F6F6"/>
              </a:highlight>
              <a:latin typeface="Calibri"/>
              <a:ea typeface="Calibri"/>
              <a:cs typeface="Calibri"/>
              <a:sym typeface="Calibri"/>
            </a:endParaRPr>
          </a:p>
          <a:p>
            <a:pPr marL="457200" lvl="0" indent="-304800" algn="l" rtl="0">
              <a:lnSpc>
                <a:spcPct val="115000"/>
              </a:lnSpc>
              <a:spcBef>
                <a:spcPts val="0"/>
              </a:spcBef>
              <a:spcAft>
                <a:spcPts val="0"/>
              </a:spcAft>
              <a:buClr>
                <a:srgbClr val="444444"/>
              </a:buClr>
              <a:buSzPts val="1200"/>
              <a:buFont typeface="Calibri"/>
              <a:buAutoNum type="arabicPeriod"/>
            </a:pPr>
            <a:r>
              <a:rPr lang="es-419" sz="1200">
                <a:solidFill>
                  <a:srgbClr val="444444"/>
                </a:solidFill>
                <a:highlight>
                  <a:srgbClr val="F6F6F6"/>
                </a:highlight>
                <a:latin typeface="Calibri"/>
                <a:ea typeface="Calibri"/>
                <a:cs typeface="Calibri"/>
                <a:sym typeface="Calibri"/>
              </a:rPr>
              <a:t>Además de la normativa para los empleados, se deben establecer una serie de procedimientos técnicos:</a:t>
            </a:r>
            <a:endParaRPr sz="1200">
              <a:solidFill>
                <a:srgbClr val="444444"/>
              </a:solidFill>
              <a:highlight>
                <a:srgbClr val="F6F6F6"/>
              </a:highlight>
              <a:latin typeface="Calibri"/>
              <a:ea typeface="Calibri"/>
              <a:cs typeface="Calibri"/>
              <a:sym typeface="Calibri"/>
            </a:endParaRPr>
          </a:p>
          <a:p>
            <a:pPr marL="1219200" marR="304800" lvl="1" indent="-304800" algn="l" rtl="0">
              <a:lnSpc>
                <a:spcPct val="115000"/>
              </a:lnSpc>
              <a:spcBef>
                <a:spcPts val="0"/>
              </a:spcBef>
              <a:spcAft>
                <a:spcPts val="0"/>
              </a:spcAft>
              <a:buClr>
                <a:srgbClr val="444444"/>
              </a:buClr>
              <a:buSzPts val="1200"/>
              <a:buFont typeface="Calibri"/>
              <a:buChar char="○"/>
            </a:pPr>
            <a:r>
              <a:rPr lang="es-419" sz="1200">
                <a:solidFill>
                  <a:srgbClr val="444444"/>
                </a:solidFill>
                <a:highlight>
                  <a:srgbClr val="F6F6F6"/>
                </a:highlight>
                <a:latin typeface="Calibri"/>
                <a:ea typeface="Calibri"/>
                <a:cs typeface="Calibri"/>
                <a:sym typeface="Calibri"/>
              </a:rPr>
              <a:t>Política de gestión de usuarios (altas, bajas, permisos)</a:t>
            </a:r>
            <a:endParaRPr sz="1200">
              <a:solidFill>
                <a:srgbClr val="444444"/>
              </a:solidFill>
              <a:highlight>
                <a:srgbClr val="F6F6F6"/>
              </a:highlight>
              <a:latin typeface="Calibri"/>
              <a:ea typeface="Calibri"/>
              <a:cs typeface="Calibri"/>
              <a:sym typeface="Calibri"/>
            </a:endParaRPr>
          </a:p>
          <a:p>
            <a:pPr marL="1219200" marR="304800" lvl="1" indent="-304800" algn="l" rtl="0">
              <a:lnSpc>
                <a:spcPct val="115000"/>
              </a:lnSpc>
              <a:spcBef>
                <a:spcPts val="0"/>
              </a:spcBef>
              <a:spcAft>
                <a:spcPts val="0"/>
              </a:spcAft>
              <a:buClr>
                <a:srgbClr val="444444"/>
              </a:buClr>
              <a:buSzPts val="1200"/>
              <a:buFont typeface="Calibri"/>
              <a:buChar char="○"/>
            </a:pPr>
            <a:r>
              <a:rPr lang="es-419" sz="1200">
                <a:solidFill>
                  <a:srgbClr val="444444"/>
                </a:solidFill>
                <a:highlight>
                  <a:srgbClr val="F6F6F6"/>
                </a:highlight>
                <a:latin typeface="Calibri"/>
                <a:ea typeface="Calibri"/>
                <a:cs typeface="Calibri"/>
                <a:sym typeface="Calibri"/>
              </a:rPr>
              <a:t>Política de contraseñas</a:t>
            </a:r>
            <a:endParaRPr sz="1200">
              <a:solidFill>
                <a:srgbClr val="444444"/>
              </a:solidFill>
              <a:highlight>
                <a:srgbClr val="F6F6F6"/>
              </a:highlight>
              <a:latin typeface="Calibri"/>
              <a:ea typeface="Calibri"/>
              <a:cs typeface="Calibri"/>
              <a:sym typeface="Calibri"/>
            </a:endParaRPr>
          </a:p>
          <a:p>
            <a:pPr marL="1219200" marR="304800" lvl="1" indent="-304800" algn="l" rtl="0">
              <a:lnSpc>
                <a:spcPct val="115000"/>
              </a:lnSpc>
              <a:spcBef>
                <a:spcPts val="0"/>
              </a:spcBef>
              <a:spcAft>
                <a:spcPts val="0"/>
              </a:spcAft>
              <a:buClr>
                <a:srgbClr val="444444"/>
              </a:buClr>
              <a:buSzPts val="1200"/>
              <a:buFont typeface="Calibri"/>
              <a:buChar char="○"/>
            </a:pPr>
            <a:r>
              <a:rPr lang="es-419" sz="1200">
                <a:solidFill>
                  <a:srgbClr val="444444"/>
                </a:solidFill>
                <a:highlight>
                  <a:srgbClr val="F6F6F6"/>
                </a:highlight>
                <a:latin typeface="Calibri"/>
                <a:ea typeface="Calibri"/>
                <a:cs typeface="Calibri"/>
                <a:sym typeface="Calibri"/>
              </a:rPr>
              <a:t>Copias de seguridad</a:t>
            </a:r>
            <a:endParaRPr sz="1200">
              <a:solidFill>
                <a:srgbClr val="444444"/>
              </a:solidFill>
              <a:highlight>
                <a:srgbClr val="F6F6F6"/>
              </a:highlight>
              <a:latin typeface="Calibri"/>
              <a:ea typeface="Calibri"/>
              <a:cs typeface="Calibri"/>
              <a:sym typeface="Calibri"/>
            </a:endParaRPr>
          </a:p>
          <a:p>
            <a:pPr marL="1219200" marR="304800" lvl="1" indent="-304800" algn="l" rtl="0">
              <a:lnSpc>
                <a:spcPct val="115000"/>
              </a:lnSpc>
              <a:spcBef>
                <a:spcPts val="0"/>
              </a:spcBef>
              <a:spcAft>
                <a:spcPts val="0"/>
              </a:spcAft>
              <a:buClr>
                <a:srgbClr val="444444"/>
              </a:buClr>
              <a:buSzPts val="1200"/>
              <a:buFont typeface="Calibri"/>
              <a:buChar char="○"/>
            </a:pPr>
            <a:r>
              <a:rPr lang="es-419" sz="1200">
                <a:solidFill>
                  <a:srgbClr val="444444"/>
                </a:solidFill>
                <a:highlight>
                  <a:srgbClr val="F6F6F6"/>
                </a:highlight>
                <a:latin typeface="Calibri"/>
                <a:ea typeface="Calibri"/>
                <a:cs typeface="Calibri"/>
                <a:sym typeface="Calibri"/>
              </a:rPr>
              <a:t>Actualizaciones de seguridad</a:t>
            </a:r>
            <a:endParaRPr sz="1200">
              <a:solidFill>
                <a:srgbClr val="444444"/>
              </a:solidFill>
              <a:highlight>
                <a:srgbClr val="F6F6F6"/>
              </a:highlight>
              <a:latin typeface="Calibri"/>
              <a:ea typeface="Calibri"/>
              <a:cs typeface="Calibri"/>
              <a:sym typeface="Calibri"/>
            </a:endParaRPr>
          </a:p>
          <a:p>
            <a:pPr marL="1219200" marR="304800" lvl="1" indent="-304800" algn="l" rtl="0">
              <a:lnSpc>
                <a:spcPct val="115000"/>
              </a:lnSpc>
              <a:spcBef>
                <a:spcPts val="0"/>
              </a:spcBef>
              <a:spcAft>
                <a:spcPts val="0"/>
              </a:spcAft>
              <a:buClr>
                <a:srgbClr val="444444"/>
              </a:buClr>
              <a:buSzPts val="1200"/>
              <a:buFont typeface="Calibri"/>
              <a:buChar char="○"/>
            </a:pPr>
            <a:r>
              <a:rPr lang="es-419" sz="1200">
                <a:solidFill>
                  <a:srgbClr val="444444"/>
                </a:solidFill>
                <a:highlight>
                  <a:srgbClr val="F6F6F6"/>
                </a:highlight>
                <a:latin typeface="Calibri"/>
                <a:ea typeface="Calibri"/>
                <a:cs typeface="Calibri"/>
                <a:sym typeface="Calibri"/>
              </a:rPr>
              <a:t>Antivirus</a:t>
            </a:r>
            <a:endParaRPr sz="1200">
              <a:solidFill>
                <a:srgbClr val="444444"/>
              </a:solidFill>
              <a:highlight>
                <a:srgbClr val="F6F6F6"/>
              </a:highlight>
              <a:latin typeface="Calibri"/>
              <a:ea typeface="Calibri"/>
              <a:cs typeface="Calibri"/>
              <a:sym typeface="Calibri"/>
            </a:endParaRPr>
          </a:p>
          <a:p>
            <a:pPr marL="1219200" marR="304800" lvl="1" indent="-304800" algn="l" rtl="0">
              <a:lnSpc>
                <a:spcPct val="115000"/>
              </a:lnSpc>
              <a:spcBef>
                <a:spcPts val="0"/>
              </a:spcBef>
              <a:spcAft>
                <a:spcPts val="0"/>
              </a:spcAft>
              <a:buClr>
                <a:srgbClr val="444444"/>
              </a:buClr>
              <a:buSzPts val="1200"/>
              <a:buFont typeface="Calibri"/>
              <a:buChar char="○"/>
            </a:pPr>
            <a:r>
              <a:rPr lang="es-419" sz="1200">
                <a:solidFill>
                  <a:srgbClr val="444444"/>
                </a:solidFill>
                <a:highlight>
                  <a:srgbClr val="F6F6F6"/>
                </a:highlight>
                <a:latin typeface="Calibri"/>
                <a:ea typeface="Calibri"/>
                <a:cs typeface="Calibri"/>
                <a:sym typeface="Calibri"/>
              </a:rPr>
              <a:t>Política de confidencialidad (cifrado de dispositivos portátiles).</a:t>
            </a:r>
            <a:endParaRPr sz="1200">
              <a:solidFill>
                <a:srgbClr val="444444"/>
              </a:solidFill>
              <a:highlight>
                <a:srgbClr val="F6F6F6"/>
              </a:highlight>
              <a:latin typeface="Calibri"/>
              <a:ea typeface="Calibri"/>
              <a:cs typeface="Calibri"/>
              <a:sym typeface="Calibri"/>
            </a:endParaRPr>
          </a:p>
          <a:p>
            <a:pPr marL="1219200" marR="304800" lvl="1" indent="-304800" algn="l" rtl="0">
              <a:lnSpc>
                <a:spcPct val="115000"/>
              </a:lnSpc>
              <a:spcBef>
                <a:spcPts val="0"/>
              </a:spcBef>
              <a:spcAft>
                <a:spcPts val="0"/>
              </a:spcAft>
              <a:buClr>
                <a:srgbClr val="444444"/>
              </a:buClr>
              <a:buSzPts val="1200"/>
              <a:buFont typeface="Calibri"/>
              <a:buChar char="○"/>
            </a:pPr>
            <a:r>
              <a:rPr lang="es-419" sz="1200">
                <a:solidFill>
                  <a:srgbClr val="444444"/>
                </a:solidFill>
                <a:highlight>
                  <a:srgbClr val="F6F6F6"/>
                </a:highlight>
                <a:latin typeface="Calibri"/>
                <a:ea typeface="Calibri"/>
                <a:cs typeface="Calibri"/>
                <a:sym typeface="Calibri"/>
              </a:rPr>
              <a:t>Seguridad en la red (cortafuegos, sistema de detección de intrusiones, etc).</a:t>
            </a:r>
            <a:endParaRPr sz="1200">
              <a:solidFill>
                <a:srgbClr val="444444"/>
              </a:solidFill>
              <a:highlight>
                <a:srgbClr val="F6F6F6"/>
              </a:highlight>
              <a:latin typeface="Calibri"/>
              <a:ea typeface="Calibri"/>
              <a:cs typeface="Calibri"/>
              <a:sym typeface="Calibri"/>
            </a:endParaRPr>
          </a:p>
          <a:p>
            <a:pPr marL="1219200" marR="304800" lvl="1" indent="-304800" algn="l" rtl="0">
              <a:lnSpc>
                <a:spcPct val="115000"/>
              </a:lnSpc>
              <a:spcBef>
                <a:spcPts val="0"/>
              </a:spcBef>
              <a:spcAft>
                <a:spcPts val="0"/>
              </a:spcAft>
              <a:buClr>
                <a:srgbClr val="444444"/>
              </a:buClr>
              <a:buSzPts val="1200"/>
              <a:buFont typeface="Calibri"/>
              <a:buChar char="○"/>
            </a:pPr>
            <a:r>
              <a:rPr lang="es-419" sz="1200">
                <a:solidFill>
                  <a:srgbClr val="444444"/>
                </a:solidFill>
                <a:highlight>
                  <a:srgbClr val="F6F6F6"/>
                </a:highlight>
                <a:latin typeface="Calibri"/>
                <a:ea typeface="Calibri"/>
                <a:cs typeface="Calibri"/>
                <a:sym typeface="Calibri"/>
              </a:rPr>
              <a:t>Política de acceso remoto (red privada virtual para teletrabajo).</a:t>
            </a:r>
            <a:endParaRPr sz="1200">
              <a:solidFill>
                <a:srgbClr val="444444"/>
              </a:solidFill>
              <a:highlight>
                <a:srgbClr val="F6F6F6"/>
              </a:highlight>
              <a:latin typeface="Calibri"/>
              <a:ea typeface="Calibri"/>
              <a:cs typeface="Calibri"/>
              <a:sym typeface="Calibri"/>
            </a:endParaRPr>
          </a:p>
          <a:p>
            <a:pPr marL="1219200" marR="304800" lvl="1" indent="-304800" algn="l" rtl="0">
              <a:lnSpc>
                <a:spcPct val="115000"/>
              </a:lnSpc>
              <a:spcBef>
                <a:spcPts val="0"/>
              </a:spcBef>
              <a:spcAft>
                <a:spcPts val="0"/>
              </a:spcAft>
              <a:buClr>
                <a:srgbClr val="444444"/>
              </a:buClr>
              <a:buSzPts val="1200"/>
              <a:buFont typeface="Calibri"/>
              <a:buChar char="○"/>
            </a:pPr>
            <a:r>
              <a:rPr lang="es-419" sz="1200">
                <a:solidFill>
                  <a:srgbClr val="444444"/>
                </a:solidFill>
                <a:highlight>
                  <a:srgbClr val="F6F6F6"/>
                </a:highlight>
                <a:latin typeface="Calibri"/>
                <a:ea typeface="Calibri"/>
                <a:cs typeface="Calibri"/>
                <a:sym typeface="Calibri"/>
              </a:rPr>
              <a:t>Registro de actividad</a:t>
            </a:r>
            <a:endParaRPr sz="1200">
              <a:solidFill>
                <a:srgbClr val="444444"/>
              </a:solidFill>
              <a:highlight>
                <a:srgbClr val="F6F6F6"/>
              </a:highlight>
              <a:latin typeface="Calibri"/>
              <a:ea typeface="Calibri"/>
              <a:cs typeface="Calibri"/>
              <a:sym typeface="Calibri"/>
            </a:endParaRPr>
          </a:p>
          <a:p>
            <a:pPr marL="1219200" marR="304800" lvl="1" indent="-304800" algn="l" rtl="0">
              <a:lnSpc>
                <a:spcPct val="115000"/>
              </a:lnSpc>
              <a:spcBef>
                <a:spcPts val="0"/>
              </a:spcBef>
              <a:spcAft>
                <a:spcPts val="0"/>
              </a:spcAft>
              <a:buClr>
                <a:srgbClr val="444444"/>
              </a:buClr>
              <a:buSzPts val="1200"/>
              <a:buFont typeface="Calibri"/>
              <a:buChar char="○"/>
            </a:pPr>
            <a:r>
              <a:rPr lang="es-419" sz="1200">
                <a:solidFill>
                  <a:srgbClr val="444444"/>
                </a:solidFill>
                <a:highlight>
                  <a:srgbClr val="F6F6F6"/>
                </a:highlight>
                <a:latin typeface="Calibri"/>
                <a:ea typeface="Calibri"/>
                <a:cs typeface="Calibri"/>
                <a:sym typeface="Calibri"/>
              </a:rPr>
              <a:t>Gestión de incidentes</a:t>
            </a:r>
            <a:endParaRPr/>
          </a:p>
          <a:p>
            <a:pPr marL="0" lvl="0" indent="0" algn="l" rtl="0">
              <a:spcBef>
                <a:spcPts val="1800"/>
              </a:spcBef>
              <a:spcAft>
                <a:spcPts val="0"/>
              </a:spcAft>
              <a:buNone/>
            </a:pP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4027328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2fe45a4f2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2fe45a4f2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06999"/>
              </a:lnSpc>
              <a:spcBef>
                <a:spcPts val="0"/>
              </a:spcBef>
              <a:spcAft>
                <a:spcPts val="0"/>
              </a:spcAft>
              <a:buClr>
                <a:schemeClr val="dk1"/>
              </a:buClr>
              <a:buSzPts val="1100"/>
              <a:buFont typeface="Arial"/>
              <a:buNone/>
            </a:pPr>
            <a:r>
              <a:rPr lang="es-419">
                <a:solidFill>
                  <a:schemeClr val="dk1"/>
                </a:solidFill>
                <a:latin typeface="Calibri"/>
                <a:ea typeface="Calibri"/>
                <a:cs typeface="Calibri"/>
                <a:sym typeface="Calibri"/>
              </a:rPr>
              <a:t>El 28 de abril recién pasado, ocurrió un grave incidente de vulneración de datos personales conocido. Ese día, los medios de comunicación, Ciper y La Tercera, informaron que el Servicio Electoral publicó en su sitio web un archivo que contenía los datos de cerca de 15 millones de personas. Sí, escuchó bien, casi 15 millones de personas.</a:t>
            </a:r>
            <a:endParaRPr>
              <a:solidFill>
                <a:schemeClr val="dk1"/>
              </a:solidFill>
              <a:latin typeface="Calibri"/>
              <a:ea typeface="Calibri"/>
              <a:cs typeface="Calibri"/>
              <a:sym typeface="Calibri"/>
            </a:endParaRPr>
          </a:p>
          <a:p>
            <a:pPr marL="0" lvl="0" indent="0" algn="just" rtl="0">
              <a:lnSpc>
                <a:spcPct val="106999"/>
              </a:lnSpc>
              <a:spcBef>
                <a:spcPts val="800"/>
              </a:spcBef>
              <a:spcAft>
                <a:spcPts val="0"/>
              </a:spcAft>
              <a:buClr>
                <a:schemeClr val="dk1"/>
              </a:buClr>
              <a:buSzPts val="1100"/>
              <a:buFont typeface="Arial"/>
              <a:buNone/>
            </a:pPr>
            <a:r>
              <a:rPr lang="es-419">
                <a:solidFill>
                  <a:schemeClr val="dk1"/>
                </a:solidFill>
                <a:latin typeface="Calibri"/>
                <a:ea typeface="Calibri"/>
                <a:cs typeface="Calibri"/>
                <a:sym typeface="Calibri"/>
              </a:rPr>
              <a:t>¿Qué había en ese archivo? Contenía el padrón electoral de las votaciones realizadas en mayo de 2021, con indicación de la edad, sexo, comuna, afiliación al partido político, pueblo originario y la condición de haber o no votado en dicho proceso, todo ello, asociado al RUT de cada persona.</a:t>
            </a:r>
            <a:endParaRPr>
              <a:solidFill>
                <a:schemeClr val="dk1"/>
              </a:solidFill>
              <a:latin typeface="Calibri"/>
              <a:ea typeface="Calibri"/>
              <a:cs typeface="Calibri"/>
              <a:sym typeface="Calibri"/>
            </a:endParaRPr>
          </a:p>
          <a:p>
            <a:pPr marL="0" lvl="0" indent="0" algn="just" rtl="0">
              <a:lnSpc>
                <a:spcPct val="106999"/>
              </a:lnSpc>
              <a:spcBef>
                <a:spcPts val="800"/>
              </a:spcBef>
              <a:spcAft>
                <a:spcPts val="0"/>
              </a:spcAft>
              <a:buClr>
                <a:schemeClr val="dk1"/>
              </a:buClr>
              <a:buSzPts val="1100"/>
              <a:buFont typeface="Arial"/>
              <a:buNone/>
            </a:pPr>
            <a:r>
              <a:rPr lang="es-419">
                <a:solidFill>
                  <a:schemeClr val="dk1"/>
                </a:solidFill>
                <a:latin typeface="Calibri"/>
                <a:ea typeface="Calibri"/>
                <a:cs typeface="Calibri"/>
                <a:sym typeface="Calibri"/>
              </a:rPr>
              <a:t>En otras palabras, aquellos que descargaron ese archivo pueden saber si Usted, estando o no afiliado a un partido político, fue capaz de movilizarse para ir a elegir a Alcaldes, Concejales, Gobernadores Regionales y a los Convencionales Constituyentes que escribirían la nueva Constitución de este país.</a:t>
            </a:r>
            <a:endParaRPr>
              <a:solidFill>
                <a:schemeClr val="dk1"/>
              </a:solidFill>
              <a:latin typeface="Calibri"/>
              <a:ea typeface="Calibri"/>
              <a:cs typeface="Calibri"/>
              <a:sym typeface="Calibri"/>
            </a:endParaRPr>
          </a:p>
          <a:p>
            <a:pPr marL="0" lvl="0" indent="0" algn="l" rtl="0">
              <a:spcBef>
                <a:spcPts val="800"/>
              </a:spcBef>
              <a:spcAft>
                <a:spcPts val="0"/>
              </a:spcAft>
              <a:buNone/>
            </a:pPr>
            <a:endParaRPr/>
          </a:p>
          <a:p>
            <a:pPr marL="0" lvl="0" indent="0" algn="l" rtl="0">
              <a:spcBef>
                <a:spcPts val="0"/>
              </a:spcBef>
              <a:spcAft>
                <a:spcPts val="0"/>
              </a:spcAft>
              <a:buNone/>
            </a:pPr>
            <a:r>
              <a:rPr lang="es-419"/>
              <a:t>El Servicio Electoral tuvo disponible en su sitio web un archivo comprimido que poseía  información sensible, que nunca antes se había revelado de manera pública. </a:t>
            </a:r>
            <a:endParaRPr/>
          </a:p>
          <a:p>
            <a:pPr marL="0" lvl="0" indent="0" algn="l" rtl="0">
              <a:spcBef>
                <a:spcPts val="0"/>
              </a:spcBef>
              <a:spcAft>
                <a:spcPts val="0"/>
              </a:spcAft>
              <a:buNone/>
            </a:pPr>
            <a:r>
              <a:rPr lang="es-419"/>
              <a:t>El documento identifica, con RUT incluido, quiénes fueron las 6.446.845 personas que sufragaron en la elección, así como las 8.453.344 que no sufragaron. Pero además, en el caso de cada persona, entrega información sobre su edad, su nacionalidad, si pertenece o no a un pueblo originario y si está afiliada a un partido político, indicándose además en caso de que se encuentre militando en una colectividad a cuál corresponde.</a:t>
            </a:r>
            <a:endParaRPr/>
          </a:p>
          <a:p>
            <a:pPr marL="0" lvl="0" indent="0" algn="l" rtl="0">
              <a:spcBef>
                <a:spcPts val="0"/>
              </a:spcBef>
              <a:spcAft>
                <a:spcPts val="0"/>
              </a:spcAft>
              <a:buNone/>
            </a:pPr>
            <a:endParaRPr/>
          </a:p>
          <a:p>
            <a:pPr marL="0" lvl="0" indent="0" algn="l" rtl="0">
              <a:spcBef>
                <a:spcPts val="0"/>
              </a:spcBef>
              <a:spcAft>
                <a:spcPts val="0"/>
              </a:spcAft>
              <a:buNone/>
            </a:pPr>
            <a:r>
              <a:rPr lang="es-419"/>
              <a:t>Con esta información se puede saber si la persona participó en la elección o no. </a:t>
            </a:r>
            <a:endParaRPr/>
          </a:p>
          <a:p>
            <a:pPr marL="0" lvl="0" indent="0" algn="l" rtl="0">
              <a:spcBef>
                <a:spcPts val="0"/>
              </a:spcBef>
              <a:spcAft>
                <a:spcPts val="0"/>
              </a:spcAft>
              <a:buNone/>
            </a:pPr>
            <a:r>
              <a:rPr lang="es-419"/>
              <a:t>El artículo 19, número 15 de la Carta Magna señala que ese dato personal debe ser mantenido en reserva por el Servel. la nómina de sus militantes se registrará en el Servicio Electoral del Estado, el que guardará reserva de la misma, la cual será accesible a los militantes del respectivo partido; </a:t>
            </a:r>
            <a:endParaRPr/>
          </a:p>
          <a:p>
            <a:pPr marL="0" lvl="0" indent="0" algn="l" rtl="0">
              <a:spcBef>
                <a:spcPts val="0"/>
              </a:spcBef>
              <a:spcAft>
                <a:spcPts val="0"/>
              </a:spcAft>
              <a:buNone/>
            </a:pPr>
            <a:endParaRPr/>
          </a:p>
          <a:p>
            <a:pPr marL="0" lvl="0" indent="0" algn="l" rtl="0">
              <a:spcBef>
                <a:spcPts val="0"/>
              </a:spcBef>
              <a:spcAft>
                <a:spcPts val="0"/>
              </a:spcAft>
              <a:buNone/>
            </a:pPr>
            <a:r>
              <a:rPr lang="es-419"/>
              <a:t>El hecho de saber si alguien fue a votar o no genera un espacio donde las personas podrían ser objeto de presiones para ejercer ese derecho, además de significar discriminación, hostigamiento y persecución en algunos casos.</a:t>
            </a:r>
            <a:endParaRPr/>
          </a:p>
          <a:p>
            <a:pPr marL="0" lvl="0" indent="0" algn="l" rtl="0">
              <a:spcBef>
                <a:spcPts val="0"/>
              </a:spcBef>
              <a:spcAft>
                <a:spcPts val="0"/>
              </a:spcAft>
              <a:buNone/>
            </a:pPr>
            <a:endParaRPr/>
          </a:p>
          <a:p>
            <a:pPr marL="0" lvl="0" indent="0" algn="l" rtl="0">
              <a:spcBef>
                <a:spcPts val="0"/>
              </a:spcBef>
              <a:spcAft>
                <a:spcPts val="0"/>
              </a:spcAft>
              <a:buNone/>
            </a:pPr>
            <a:r>
              <a:rPr lang="es-419"/>
              <a:t>Puede resultar en campañas más estratégicas que alcancen niveles personalizados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880622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2fe45a4f2d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2fe45a4f2d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4800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78" name="Google Shape;78;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7" name="Google Shape;37;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1" name="Google Shape;41;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2" name="Google Shape;42;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5" name="Google Shape;45;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8" name="Google Shape;48;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9" name="Google Shape;49;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8" name="Google Shape;58;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6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3" name="Google Shape;63;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Google Shape;6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65" name="Google Shape;65;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68" name="Google Shape;68;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s-419"/>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dur="16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txBox="1">
            <a:spLocks noGrp="1"/>
          </p:cNvSpPr>
          <p:nvPr>
            <p:ph type="ctrTitle"/>
          </p:nvPr>
        </p:nvSpPr>
        <p:spPr>
          <a:xfrm>
            <a:off x="460950" y="2307322"/>
            <a:ext cx="8222100" cy="838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s-419" sz="4180">
                <a:latin typeface="Oswald"/>
                <a:ea typeface="Oswald"/>
                <a:cs typeface="Oswald"/>
                <a:sym typeface="Oswald"/>
              </a:rPr>
              <a:t>Obligaciones de ciberseguridad para el tratamiento de datos personales </a:t>
            </a:r>
            <a:endParaRPr sz="4180">
              <a:latin typeface="Oswald"/>
              <a:ea typeface="Oswald"/>
              <a:cs typeface="Oswald"/>
              <a:sym typeface="Oswald"/>
            </a:endParaRPr>
          </a:p>
        </p:txBody>
      </p:sp>
      <p:sp>
        <p:nvSpPr>
          <p:cNvPr id="86" name="Google Shape;86;p13"/>
          <p:cNvSpPr txBox="1">
            <a:spLocks noGrp="1"/>
          </p:cNvSpPr>
          <p:nvPr>
            <p:ph type="subTitle" idx="1"/>
          </p:nvPr>
        </p:nvSpPr>
        <p:spPr>
          <a:xfrm>
            <a:off x="671250" y="4100801"/>
            <a:ext cx="7801500" cy="792600"/>
          </a:xfrm>
          <a:prstGeom prst="rect">
            <a:avLst/>
          </a:prstGeom>
        </p:spPr>
        <p:txBody>
          <a:bodyPr spcFirstLastPara="1" wrap="square" lIns="91425" tIns="91425" rIns="91425" bIns="91425" anchor="t" anchorCtr="0">
            <a:normAutofit lnSpcReduction="10000"/>
          </a:bodyPr>
          <a:lstStyle/>
          <a:p>
            <a:pPr marL="0" lvl="0" indent="0" algn="r" rtl="0">
              <a:spcBef>
                <a:spcPts val="0"/>
              </a:spcBef>
              <a:spcAft>
                <a:spcPts val="0"/>
              </a:spcAft>
              <a:buNone/>
            </a:pPr>
            <a:r>
              <a:rPr lang="es-419">
                <a:latin typeface="Oswald"/>
                <a:ea typeface="Oswald"/>
                <a:cs typeface="Oswald"/>
                <a:sym typeface="Oswald"/>
              </a:rPr>
              <a:t>Jessica Matus A.</a:t>
            </a:r>
            <a:endParaRPr>
              <a:latin typeface="Oswald"/>
              <a:ea typeface="Oswald"/>
              <a:cs typeface="Oswald"/>
              <a:sym typeface="Oswald"/>
            </a:endParaRPr>
          </a:p>
          <a:p>
            <a:pPr marL="0" lvl="0" indent="0" algn="r" rtl="0">
              <a:spcBef>
                <a:spcPts val="0"/>
              </a:spcBef>
              <a:spcAft>
                <a:spcPts val="0"/>
              </a:spcAft>
              <a:buNone/>
            </a:pPr>
            <a:r>
              <a:rPr lang="es-419">
                <a:latin typeface="Oswald"/>
                <a:ea typeface="Oswald"/>
                <a:cs typeface="Oswald"/>
                <a:sym typeface="Oswald"/>
              </a:rPr>
              <a:t>Oaxaca, mayo 2022</a:t>
            </a:r>
            <a:endParaRPr>
              <a:latin typeface="Oswald"/>
              <a:ea typeface="Oswald"/>
              <a:cs typeface="Oswald"/>
              <a:sym typeface="Oswald"/>
            </a:endParaRPr>
          </a:p>
        </p:txBody>
      </p:sp>
      <p:pic>
        <p:nvPicPr>
          <p:cNvPr id="87" name="Google Shape;87;p13"/>
          <p:cNvPicPr preferRelativeResize="0"/>
          <p:nvPr/>
        </p:nvPicPr>
        <p:blipFill>
          <a:blip r:embed="rId3">
            <a:alphaModFix/>
          </a:blip>
          <a:stretch>
            <a:fillRect/>
          </a:stretch>
        </p:blipFill>
        <p:spPr>
          <a:xfrm>
            <a:off x="671250" y="3850699"/>
            <a:ext cx="3699700" cy="1292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body" idx="1"/>
          </p:nvPr>
        </p:nvSpPr>
        <p:spPr>
          <a:xfrm>
            <a:off x="311700" y="1418900"/>
            <a:ext cx="8520600" cy="2748900"/>
          </a:xfrm>
          <a:prstGeom prst="rect">
            <a:avLst/>
          </a:prstGeom>
        </p:spPr>
        <p:txBody>
          <a:bodyPr spcFirstLastPara="1" wrap="square" lIns="91425" tIns="91425" rIns="91425" bIns="91425" anchor="t" anchorCtr="0">
            <a:noAutofit/>
          </a:bodyPr>
          <a:lstStyle/>
          <a:p>
            <a:pPr marL="0" lvl="0" indent="0" algn="ctr" rtl="0">
              <a:lnSpc>
                <a:spcPct val="140000"/>
              </a:lnSpc>
              <a:spcBef>
                <a:spcPts val="0"/>
              </a:spcBef>
              <a:spcAft>
                <a:spcPts val="0"/>
              </a:spcAft>
              <a:buNone/>
            </a:pPr>
            <a:r>
              <a:rPr lang="es-419" sz="2800" b="1">
                <a:solidFill>
                  <a:schemeClr val="dk1"/>
                </a:solidFill>
                <a:latin typeface="Oswald"/>
                <a:ea typeface="Oswald"/>
                <a:cs typeface="Oswald"/>
                <a:sym typeface="Oswald"/>
              </a:rPr>
              <a:t>SEGURIDAD COMO PRINCIPIO Y COMO OBLIGACIÓN</a:t>
            </a:r>
            <a:endParaRPr sz="2800" b="1">
              <a:solidFill>
                <a:schemeClr val="dk1"/>
              </a:solidFill>
              <a:latin typeface="Oswald"/>
              <a:ea typeface="Oswald"/>
              <a:cs typeface="Oswald"/>
              <a:sym typeface="Oswald"/>
            </a:endParaRPr>
          </a:p>
          <a:p>
            <a:pPr marL="0" lvl="0" indent="0" algn="ctr" rtl="0">
              <a:lnSpc>
                <a:spcPct val="140000"/>
              </a:lnSpc>
              <a:spcBef>
                <a:spcPts val="0"/>
              </a:spcBef>
              <a:spcAft>
                <a:spcPts val="0"/>
              </a:spcAft>
              <a:buNone/>
            </a:pPr>
            <a:r>
              <a:rPr lang="es-419" sz="2800" b="1">
                <a:solidFill>
                  <a:schemeClr val="dk1"/>
                </a:solidFill>
                <a:latin typeface="Oswald"/>
                <a:ea typeface="Oswald"/>
                <a:cs typeface="Oswald"/>
                <a:sym typeface="Oswald"/>
              </a:rPr>
              <a:t>Mirada de gestión de riesgos y </a:t>
            </a:r>
            <a:endParaRPr sz="2800" b="1">
              <a:solidFill>
                <a:schemeClr val="dk1"/>
              </a:solidFill>
              <a:latin typeface="Oswald"/>
              <a:ea typeface="Oswald"/>
              <a:cs typeface="Oswald"/>
              <a:sym typeface="Oswald"/>
            </a:endParaRPr>
          </a:p>
          <a:p>
            <a:pPr marL="0" lvl="0" indent="0" algn="ctr" rtl="0">
              <a:lnSpc>
                <a:spcPct val="140000"/>
              </a:lnSpc>
              <a:spcBef>
                <a:spcPts val="0"/>
              </a:spcBef>
              <a:spcAft>
                <a:spcPts val="0"/>
              </a:spcAft>
              <a:buNone/>
            </a:pPr>
            <a:r>
              <a:rPr lang="es-419" sz="2800" b="1">
                <a:solidFill>
                  <a:schemeClr val="dk1"/>
                </a:solidFill>
                <a:latin typeface="Oswald"/>
                <a:ea typeface="Oswald"/>
                <a:cs typeface="Oswald"/>
                <a:sym typeface="Oswald"/>
              </a:rPr>
              <a:t>enfoque de derechos humanos</a:t>
            </a:r>
            <a:endParaRPr sz="2800" b="1">
              <a:solidFill>
                <a:schemeClr val="dk1"/>
              </a:solidFill>
              <a:latin typeface="Oswald"/>
              <a:ea typeface="Oswald"/>
              <a:cs typeface="Oswald"/>
              <a:sym typeface="Oswald"/>
            </a:endParaRPr>
          </a:p>
          <a:p>
            <a:pPr marL="0" lvl="0" indent="0" algn="ctr" rtl="0">
              <a:lnSpc>
                <a:spcPct val="140000"/>
              </a:lnSpc>
              <a:spcBef>
                <a:spcPts val="0"/>
              </a:spcBef>
              <a:spcAft>
                <a:spcPts val="0"/>
              </a:spcAft>
              <a:buNone/>
            </a:pPr>
            <a:r>
              <a:rPr lang="es-419" sz="2800" b="1">
                <a:solidFill>
                  <a:schemeClr val="dk1"/>
                </a:solidFill>
                <a:latin typeface="Oswald"/>
                <a:ea typeface="Oswald"/>
                <a:cs typeface="Oswald"/>
                <a:sym typeface="Oswald"/>
              </a:rPr>
              <a:t>privacidad desde el diseño</a:t>
            </a:r>
            <a:endParaRPr sz="2800" b="1">
              <a:solidFill>
                <a:schemeClr val="dk1"/>
              </a:solidFill>
              <a:latin typeface="Oswald"/>
              <a:ea typeface="Oswald"/>
              <a:cs typeface="Oswald"/>
              <a:sym typeface="Oswald"/>
            </a:endParaRPr>
          </a:p>
          <a:p>
            <a:pPr marL="0" lvl="0" indent="0" algn="l" rtl="0">
              <a:spcBef>
                <a:spcPts val="0"/>
              </a:spcBef>
              <a:spcAft>
                <a:spcPts val="1200"/>
              </a:spcAft>
              <a:buNone/>
            </a:pPr>
            <a:endParaRPr sz="2100">
              <a:latin typeface="Merriweather"/>
              <a:ea typeface="Merriweather"/>
              <a:cs typeface="Merriweather"/>
              <a:sym typeface="Merriweathe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5"/>
          <p:cNvSpPr txBox="1">
            <a:spLocks noGrp="1"/>
          </p:cNvSpPr>
          <p:nvPr>
            <p:ph type="body" idx="1"/>
          </p:nvPr>
        </p:nvSpPr>
        <p:spPr>
          <a:xfrm>
            <a:off x="311700" y="819775"/>
            <a:ext cx="8520600" cy="3339000"/>
          </a:xfrm>
          <a:prstGeom prst="rect">
            <a:avLst/>
          </a:prstGeom>
        </p:spPr>
        <p:txBody>
          <a:bodyPr spcFirstLastPara="1" wrap="square" lIns="91425" tIns="91425" rIns="91425" bIns="91425" anchor="t" anchorCtr="0">
            <a:normAutofit lnSpcReduction="20000"/>
          </a:bodyPr>
          <a:lstStyle/>
          <a:p>
            <a:pPr marL="292100" marR="292100" lvl="0" indent="0" algn="l" rtl="0">
              <a:spcBef>
                <a:spcPts val="0"/>
              </a:spcBef>
              <a:spcAft>
                <a:spcPts val="0"/>
              </a:spcAft>
              <a:buNone/>
            </a:pPr>
            <a:r>
              <a:rPr lang="es-419" sz="2700" b="1">
                <a:solidFill>
                  <a:schemeClr val="dk1"/>
                </a:solidFill>
                <a:latin typeface="Oswald"/>
                <a:ea typeface="Oswald"/>
                <a:cs typeface="Oswald"/>
                <a:sym typeface="Oswald"/>
              </a:rPr>
              <a:t>Obligaciones de: </a:t>
            </a:r>
            <a:endParaRPr sz="2700" b="1">
              <a:solidFill>
                <a:schemeClr val="dk1"/>
              </a:solidFill>
              <a:latin typeface="Oswald"/>
              <a:ea typeface="Oswald"/>
              <a:cs typeface="Oswald"/>
              <a:sym typeface="Oswald"/>
            </a:endParaRPr>
          </a:p>
          <a:p>
            <a:pPr marL="292100" marR="292100" lvl="0" indent="0" algn="l" rtl="0">
              <a:spcBef>
                <a:spcPts val="0"/>
              </a:spcBef>
              <a:spcAft>
                <a:spcPts val="0"/>
              </a:spcAft>
              <a:buNone/>
            </a:pPr>
            <a:endParaRPr sz="2700" b="1">
              <a:solidFill>
                <a:schemeClr val="dk1"/>
              </a:solidFill>
              <a:latin typeface="Oswald"/>
              <a:ea typeface="Oswald"/>
              <a:cs typeface="Oswald"/>
              <a:sym typeface="Oswald"/>
            </a:endParaRPr>
          </a:p>
          <a:p>
            <a:pPr marL="457200" marR="292100" lvl="0" indent="-393700" algn="l" rtl="0">
              <a:spcBef>
                <a:spcPts val="0"/>
              </a:spcBef>
              <a:spcAft>
                <a:spcPts val="0"/>
              </a:spcAft>
              <a:buClr>
                <a:schemeClr val="dk1"/>
              </a:buClr>
              <a:buSzPts val="2600"/>
              <a:buFont typeface="Oswald"/>
              <a:buAutoNum type="arabicParenR"/>
            </a:pPr>
            <a:r>
              <a:rPr lang="es-419" sz="2600">
                <a:solidFill>
                  <a:schemeClr val="dk1"/>
                </a:solidFill>
                <a:latin typeface="Oswald"/>
                <a:ea typeface="Oswald"/>
                <a:cs typeface="Oswald"/>
                <a:sym typeface="Oswald"/>
              </a:rPr>
              <a:t>Adoptar medidas de seguridad (gestión de riesgos, objetivos, demostrabilidad)</a:t>
            </a:r>
            <a:endParaRPr sz="2600">
              <a:solidFill>
                <a:schemeClr val="dk1"/>
              </a:solidFill>
              <a:latin typeface="Oswald"/>
              <a:ea typeface="Oswald"/>
              <a:cs typeface="Oswald"/>
              <a:sym typeface="Oswald"/>
            </a:endParaRPr>
          </a:p>
          <a:p>
            <a:pPr marL="457200" marR="292100" lvl="0" indent="-393700" algn="l" rtl="0">
              <a:spcBef>
                <a:spcPts val="0"/>
              </a:spcBef>
              <a:spcAft>
                <a:spcPts val="0"/>
              </a:spcAft>
              <a:buClr>
                <a:schemeClr val="dk1"/>
              </a:buClr>
              <a:buSzPts val="2600"/>
              <a:buFont typeface="Oswald"/>
              <a:buAutoNum type="arabicParenR"/>
            </a:pPr>
            <a:r>
              <a:rPr lang="es-419" sz="2600">
                <a:solidFill>
                  <a:schemeClr val="dk1"/>
                </a:solidFill>
                <a:latin typeface="Oswald"/>
                <a:ea typeface="Oswald"/>
                <a:cs typeface="Oswald"/>
                <a:sym typeface="Oswald"/>
              </a:rPr>
              <a:t>Reportar y registrar vulneraciones a las medidas de seguridad.</a:t>
            </a:r>
            <a:endParaRPr sz="2600">
              <a:solidFill>
                <a:schemeClr val="dk1"/>
              </a:solidFill>
              <a:latin typeface="Oswald"/>
              <a:ea typeface="Oswald"/>
              <a:cs typeface="Oswald"/>
              <a:sym typeface="Oswald"/>
            </a:endParaRPr>
          </a:p>
          <a:p>
            <a:pPr marL="457200" marR="292100" lvl="0" indent="-393700" algn="l" rtl="0">
              <a:spcBef>
                <a:spcPts val="0"/>
              </a:spcBef>
              <a:spcAft>
                <a:spcPts val="0"/>
              </a:spcAft>
              <a:buClr>
                <a:schemeClr val="dk1"/>
              </a:buClr>
              <a:buSzPts val="2600"/>
              <a:buFont typeface="Oswald"/>
              <a:buAutoNum type="arabicParenR"/>
            </a:pPr>
            <a:r>
              <a:rPr lang="es-419" sz="2600">
                <a:solidFill>
                  <a:schemeClr val="dk1"/>
                </a:solidFill>
                <a:latin typeface="Oswald"/>
                <a:ea typeface="Oswald"/>
                <a:cs typeface="Oswald"/>
                <a:sym typeface="Oswald"/>
              </a:rPr>
              <a:t>Seguridad para los terceros encargados de tratamiento </a:t>
            </a:r>
            <a:endParaRPr sz="2600">
              <a:solidFill>
                <a:schemeClr val="dk1"/>
              </a:solidFill>
              <a:latin typeface="Oswald"/>
              <a:ea typeface="Oswald"/>
              <a:cs typeface="Oswald"/>
              <a:sym typeface="Oswald"/>
            </a:endParaRPr>
          </a:p>
          <a:p>
            <a:pPr marL="0" marR="292100" lvl="0" indent="0" algn="l" rtl="0">
              <a:spcBef>
                <a:spcPts val="0"/>
              </a:spcBef>
              <a:spcAft>
                <a:spcPts val="0"/>
              </a:spcAft>
              <a:buNone/>
            </a:pPr>
            <a:endParaRPr sz="2300">
              <a:solidFill>
                <a:schemeClr val="dk1"/>
              </a:solidFill>
              <a:latin typeface="Oswald"/>
              <a:ea typeface="Oswald"/>
              <a:cs typeface="Oswald"/>
              <a:sym typeface="Oswald"/>
            </a:endParaRPr>
          </a:p>
          <a:p>
            <a:pPr marL="0" lvl="0" indent="0" algn="l" rtl="0">
              <a:spcBef>
                <a:spcPts val="0"/>
              </a:spcBef>
              <a:spcAft>
                <a:spcPts val="12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6"/>
          <p:cNvSpPr txBox="1">
            <a:spLocks noGrp="1"/>
          </p:cNvSpPr>
          <p:nvPr>
            <p:ph type="body" idx="1"/>
          </p:nvPr>
        </p:nvSpPr>
        <p:spPr>
          <a:xfrm>
            <a:off x="311700" y="567950"/>
            <a:ext cx="85206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419" sz="3400">
                <a:solidFill>
                  <a:schemeClr val="accent2"/>
                </a:solidFill>
                <a:latin typeface="Oswald Medium"/>
                <a:ea typeface="Oswald Medium"/>
                <a:cs typeface="Oswald Medium"/>
                <a:sym typeface="Oswald Medium"/>
              </a:rPr>
              <a:t>MEDIDAS DE PROTECCIÓN</a:t>
            </a:r>
            <a:endParaRPr sz="3400">
              <a:solidFill>
                <a:schemeClr val="accent2"/>
              </a:solidFill>
              <a:latin typeface="Oswald Medium"/>
              <a:ea typeface="Oswald Medium"/>
              <a:cs typeface="Oswald Medium"/>
              <a:sym typeface="Oswald Medium"/>
            </a:endParaRPr>
          </a:p>
          <a:p>
            <a:pPr marL="0" lvl="0" indent="0" algn="ctr" rtl="0">
              <a:spcBef>
                <a:spcPts val="1200"/>
              </a:spcBef>
              <a:spcAft>
                <a:spcPts val="0"/>
              </a:spcAft>
              <a:buNone/>
            </a:pPr>
            <a:endParaRPr sz="2900" b="1">
              <a:latin typeface="Oswald"/>
              <a:ea typeface="Oswald"/>
              <a:cs typeface="Oswald"/>
              <a:sym typeface="Oswald"/>
            </a:endParaRPr>
          </a:p>
          <a:p>
            <a:pPr marL="0" lvl="0" indent="0" algn="ctr" rtl="0">
              <a:spcBef>
                <a:spcPts val="1200"/>
              </a:spcBef>
              <a:spcAft>
                <a:spcPts val="0"/>
              </a:spcAft>
              <a:buNone/>
            </a:pPr>
            <a:r>
              <a:rPr lang="es-419" sz="2900" b="1">
                <a:latin typeface="Oswald"/>
                <a:ea typeface="Oswald"/>
                <a:cs typeface="Oswald"/>
                <a:sym typeface="Oswald"/>
              </a:rPr>
              <a:t>                                  SEGURIDAD FÍSICA </a:t>
            </a:r>
            <a:endParaRPr sz="2900" b="1">
              <a:latin typeface="Oswald"/>
              <a:ea typeface="Oswald"/>
              <a:cs typeface="Oswald"/>
              <a:sym typeface="Oswald"/>
            </a:endParaRPr>
          </a:p>
          <a:p>
            <a:pPr marL="0" lvl="0" indent="0" algn="ctr" rtl="0">
              <a:spcBef>
                <a:spcPts val="1200"/>
              </a:spcBef>
              <a:spcAft>
                <a:spcPts val="0"/>
              </a:spcAft>
              <a:buNone/>
            </a:pPr>
            <a:r>
              <a:rPr lang="es-419" sz="2900" b="1">
                <a:latin typeface="Oswald"/>
                <a:ea typeface="Oswald"/>
                <a:cs typeface="Oswald"/>
                <a:sym typeface="Oswald"/>
              </a:rPr>
              <a:t>                               ADMINISTRATIVA </a:t>
            </a:r>
            <a:endParaRPr sz="2900" b="1">
              <a:latin typeface="Oswald"/>
              <a:ea typeface="Oswald"/>
              <a:cs typeface="Oswald"/>
              <a:sym typeface="Oswald"/>
            </a:endParaRPr>
          </a:p>
          <a:p>
            <a:pPr marL="0" lvl="0" indent="0" algn="ctr" rtl="0">
              <a:spcBef>
                <a:spcPts val="1200"/>
              </a:spcBef>
              <a:spcAft>
                <a:spcPts val="1200"/>
              </a:spcAft>
              <a:buNone/>
            </a:pPr>
            <a:r>
              <a:rPr lang="es-419" sz="2900" b="1">
                <a:latin typeface="Oswald"/>
                <a:ea typeface="Oswald"/>
                <a:cs typeface="Oswald"/>
                <a:sym typeface="Oswald"/>
              </a:rPr>
              <a:t>                  TÉCNICA </a:t>
            </a:r>
            <a:endParaRPr sz="2900" b="1">
              <a:latin typeface="Oswald"/>
              <a:ea typeface="Oswald"/>
              <a:cs typeface="Oswald"/>
              <a:sym typeface="Oswald"/>
            </a:endParaRPr>
          </a:p>
        </p:txBody>
      </p:sp>
      <p:pic>
        <p:nvPicPr>
          <p:cNvPr id="103" name="Google Shape;103;p16"/>
          <p:cNvPicPr preferRelativeResize="0"/>
          <p:nvPr/>
        </p:nvPicPr>
        <p:blipFill>
          <a:blip r:embed="rId3">
            <a:alphaModFix/>
          </a:blip>
          <a:stretch>
            <a:fillRect/>
          </a:stretch>
        </p:blipFill>
        <p:spPr>
          <a:xfrm>
            <a:off x="453255" y="1721726"/>
            <a:ext cx="3988197" cy="257174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s-419" b="1">
                <a:latin typeface="Oswald"/>
                <a:ea typeface="Oswald"/>
                <a:cs typeface="Oswald"/>
                <a:sym typeface="Oswald"/>
              </a:rPr>
              <a:t>10 PASOS ESENCIALES</a:t>
            </a:r>
            <a:endParaRPr b="1">
              <a:latin typeface="Oswald"/>
              <a:ea typeface="Oswald"/>
              <a:cs typeface="Oswald"/>
              <a:sym typeface="Oswald"/>
            </a:endParaRPr>
          </a:p>
        </p:txBody>
      </p:sp>
      <p:sp>
        <p:nvSpPr>
          <p:cNvPr id="109" name="Google Shape;109;p17"/>
          <p:cNvSpPr txBox="1">
            <a:spLocks noGrp="1"/>
          </p:cNvSpPr>
          <p:nvPr>
            <p:ph type="body" idx="1"/>
          </p:nvPr>
        </p:nvSpPr>
        <p:spPr>
          <a:xfrm>
            <a:off x="705850" y="1009825"/>
            <a:ext cx="3694800" cy="33390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s-419" sz="9715">
                <a:latin typeface="Oswald"/>
                <a:ea typeface="Oswald"/>
                <a:cs typeface="Oswald"/>
                <a:sym typeface="Oswald"/>
              </a:rPr>
              <a:t>Política y normativa</a:t>
            </a:r>
            <a:endParaRPr sz="9715">
              <a:latin typeface="Oswald"/>
              <a:ea typeface="Oswald"/>
              <a:cs typeface="Oswald"/>
              <a:sym typeface="Oswald"/>
            </a:endParaRPr>
          </a:p>
          <a:p>
            <a:pPr marL="0" lvl="0" indent="0" algn="l" rtl="0">
              <a:spcBef>
                <a:spcPts val="1200"/>
              </a:spcBef>
              <a:spcAft>
                <a:spcPts val="0"/>
              </a:spcAft>
              <a:buNone/>
            </a:pPr>
            <a:r>
              <a:rPr lang="es-419" sz="9715">
                <a:latin typeface="Oswald"/>
                <a:ea typeface="Oswald"/>
                <a:cs typeface="Oswald"/>
                <a:sym typeface="Oswald"/>
              </a:rPr>
              <a:t>Control de Acceso</a:t>
            </a:r>
            <a:endParaRPr sz="9715">
              <a:latin typeface="Oswald"/>
              <a:ea typeface="Oswald"/>
              <a:cs typeface="Oswald"/>
              <a:sym typeface="Oswald"/>
            </a:endParaRPr>
          </a:p>
          <a:p>
            <a:pPr marL="0" lvl="0" indent="0" algn="l" rtl="0">
              <a:spcBef>
                <a:spcPts val="1200"/>
              </a:spcBef>
              <a:spcAft>
                <a:spcPts val="0"/>
              </a:spcAft>
              <a:buNone/>
            </a:pPr>
            <a:r>
              <a:rPr lang="es-419" sz="9715">
                <a:latin typeface="Oswald"/>
                <a:ea typeface="Oswald"/>
                <a:cs typeface="Oswald"/>
                <a:sym typeface="Oswald"/>
              </a:rPr>
              <a:t>Copias de seguridad</a:t>
            </a:r>
            <a:endParaRPr sz="9715">
              <a:latin typeface="Oswald"/>
              <a:ea typeface="Oswald"/>
              <a:cs typeface="Oswald"/>
              <a:sym typeface="Oswald"/>
            </a:endParaRPr>
          </a:p>
          <a:p>
            <a:pPr marL="0" lvl="0" indent="0" algn="l" rtl="0">
              <a:spcBef>
                <a:spcPts val="1200"/>
              </a:spcBef>
              <a:spcAft>
                <a:spcPts val="0"/>
              </a:spcAft>
              <a:buNone/>
            </a:pPr>
            <a:r>
              <a:rPr lang="es-419" sz="9715">
                <a:latin typeface="Oswald"/>
                <a:ea typeface="Oswald"/>
                <a:cs typeface="Oswald"/>
                <a:sym typeface="Oswald"/>
              </a:rPr>
              <a:t>Protección antimalware</a:t>
            </a:r>
            <a:endParaRPr sz="9715">
              <a:latin typeface="Oswald"/>
              <a:ea typeface="Oswald"/>
              <a:cs typeface="Oswald"/>
              <a:sym typeface="Oswald"/>
            </a:endParaRPr>
          </a:p>
          <a:p>
            <a:pPr marL="0" lvl="0" indent="0" algn="l" rtl="0">
              <a:spcBef>
                <a:spcPts val="1200"/>
              </a:spcBef>
              <a:spcAft>
                <a:spcPts val="0"/>
              </a:spcAft>
              <a:buNone/>
            </a:pPr>
            <a:r>
              <a:rPr lang="es-419" sz="9715">
                <a:latin typeface="Oswald"/>
                <a:ea typeface="Oswald"/>
                <a:cs typeface="Oswald"/>
                <a:sym typeface="Oswald"/>
              </a:rPr>
              <a:t>Actualizaciones</a:t>
            </a:r>
            <a:endParaRPr sz="9715">
              <a:latin typeface="Oswald"/>
              <a:ea typeface="Oswald"/>
              <a:cs typeface="Oswald"/>
              <a:sym typeface="Oswald"/>
            </a:endParaRPr>
          </a:p>
          <a:p>
            <a:pPr marL="0" lvl="0" indent="0" algn="l" rtl="0">
              <a:spcBef>
                <a:spcPts val="1200"/>
              </a:spcBef>
              <a:spcAft>
                <a:spcPts val="0"/>
              </a:spcAft>
              <a:buNone/>
            </a:pPr>
            <a:r>
              <a:rPr lang="es-419" sz="9715">
                <a:latin typeface="Oswald"/>
                <a:ea typeface="Oswald"/>
                <a:cs typeface="Oswald"/>
                <a:sym typeface="Oswald"/>
              </a:rPr>
              <a:t>Seguridad de la red </a:t>
            </a:r>
            <a:endParaRPr sz="9715">
              <a:latin typeface="Oswald"/>
              <a:ea typeface="Oswald"/>
              <a:cs typeface="Oswald"/>
              <a:sym typeface="Oswald"/>
            </a:endParaRPr>
          </a:p>
          <a:p>
            <a:pPr marL="0" lvl="0" indent="0" algn="l" rtl="0">
              <a:spcBef>
                <a:spcPts val="1200"/>
              </a:spcBef>
              <a:spcAft>
                <a:spcPts val="1200"/>
              </a:spcAft>
              <a:buNone/>
            </a:pPr>
            <a:endParaRPr/>
          </a:p>
        </p:txBody>
      </p:sp>
      <p:sp>
        <p:nvSpPr>
          <p:cNvPr id="110" name="Google Shape;110;p17"/>
          <p:cNvSpPr txBox="1"/>
          <p:nvPr/>
        </p:nvSpPr>
        <p:spPr>
          <a:xfrm>
            <a:off x="5675575" y="1017800"/>
            <a:ext cx="5929200" cy="2358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s-419" sz="2500">
                <a:solidFill>
                  <a:schemeClr val="dk2"/>
                </a:solidFill>
                <a:latin typeface="Oswald"/>
                <a:ea typeface="Oswald"/>
                <a:cs typeface="Oswald"/>
                <a:sym typeface="Oswald"/>
              </a:rPr>
              <a:t>Información en tránsito </a:t>
            </a:r>
            <a:endParaRPr sz="2500">
              <a:solidFill>
                <a:schemeClr val="dk2"/>
              </a:solidFill>
              <a:latin typeface="Oswald"/>
              <a:ea typeface="Oswald"/>
              <a:cs typeface="Oswald"/>
              <a:sym typeface="Oswald"/>
            </a:endParaRPr>
          </a:p>
          <a:p>
            <a:pPr marL="0" lvl="0" indent="0" algn="l" rtl="0">
              <a:lnSpc>
                <a:spcPct val="115000"/>
              </a:lnSpc>
              <a:spcBef>
                <a:spcPts val="1200"/>
              </a:spcBef>
              <a:spcAft>
                <a:spcPts val="0"/>
              </a:spcAft>
              <a:buNone/>
            </a:pPr>
            <a:r>
              <a:rPr lang="es-419" sz="2500">
                <a:solidFill>
                  <a:schemeClr val="dk2"/>
                </a:solidFill>
                <a:latin typeface="Oswald"/>
                <a:ea typeface="Oswald"/>
                <a:cs typeface="Oswald"/>
                <a:sym typeface="Oswald"/>
              </a:rPr>
              <a:t>Gestión de soportes</a:t>
            </a:r>
            <a:endParaRPr sz="2500">
              <a:solidFill>
                <a:schemeClr val="dk2"/>
              </a:solidFill>
              <a:latin typeface="Oswald"/>
              <a:ea typeface="Oswald"/>
              <a:cs typeface="Oswald"/>
              <a:sym typeface="Oswald"/>
            </a:endParaRPr>
          </a:p>
          <a:p>
            <a:pPr marL="0" lvl="0" indent="0" algn="l" rtl="0">
              <a:lnSpc>
                <a:spcPct val="115000"/>
              </a:lnSpc>
              <a:spcBef>
                <a:spcPts val="1200"/>
              </a:spcBef>
              <a:spcAft>
                <a:spcPts val="0"/>
              </a:spcAft>
              <a:buNone/>
            </a:pPr>
            <a:r>
              <a:rPr lang="es-419" sz="2500">
                <a:solidFill>
                  <a:schemeClr val="dk2"/>
                </a:solidFill>
                <a:latin typeface="Oswald"/>
                <a:ea typeface="Oswald"/>
                <a:cs typeface="Oswald"/>
                <a:sym typeface="Oswald"/>
              </a:rPr>
              <a:t>Registro de actividad </a:t>
            </a:r>
            <a:endParaRPr sz="2500">
              <a:solidFill>
                <a:schemeClr val="dk2"/>
              </a:solidFill>
              <a:latin typeface="Oswald"/>
              <a:ea typeface="Oswald"/>
              <a:cs typeface="Oswald"/>
              <a:sym typeface="Oswald"/>
            </a:endParaRPr>
          </a:p>
          <a:p>
            <a:pPr marL="0" lvl="0" indent="0" algn="l" rtl="0">
              <a:lnSpc>
                <a:spcPct val="115000"/>
              </a:lnSpc>
              <a:spcBef>
                <a:spcPts val="1200"/>
              </a:spcBef>
              <a:spcAft>
                <a:spcPts val="1200"/>
              </a:spcAft>
              <a:buNone/>
            </a:pPr>
            <a:r>
              <a:rPr lang="es-419" sz="2500">
                <a:solidFill>
                  <a:schemeClr val="dk2"/>
                </a:solidFill>
                <a:latin typeface="Oswald"/>
                <a:ea typeface="Oswald"/>
                <a:cs typeface="Oswald"/>
                <a:sym typeface="Oswald"/>
              </a:rPr>
              <a:t>Continuidad de negocio</a:t>
            </a:r>
            <a:endParaRPr sz="2500">
              <a:solidFill>
                <a:schemeClr val="dk2"/>
              </a:solidFill>
              <a:latin typeface="Oswald"/>
              <a:ea typeface="Oswald"/>
              <a:cs typeface="Oswald"/>
              <a:sym typeface="Oswald"/>
            </a:endParaRPr>
          </a:p>
        </p:txBody>
      </p:sp>
      <p:pic>
        <p:nvPicPr>
          <p:cNvPr id="111" name="Google Shape;111;p17"/>
          <p:cNvPicPr preferRelativeResize="0"/>
          <p:nvPr/>
        </p:nvPicPr>
        <p:blipFill>
          <a:blip r:embed="rId3">
            <a:alphaModFix/>
          </a:blip>
          <a:stretch>
            <a:fillRect/>
          </a:stretch>
        </p:blipFill>
        <p:spPr>
          <a:xfrm>
            <a:off x="3310462" y="1356225"/>
            <a:ext cx="2523074" cy="16820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18"/>
          <p:cNvPicPr preferRelativeResize="0"/>
          <p:nvPr/>
        </p:nvPicPr>
        <p:blipFill>
          <a:blip r:embed="rId3">
            <a:alphaModFix/>
          </a:blip>
          <a:stretch>
            <a:fillRect/>
          </a:stretch>
        </p:blipFill>
        <p:spPr>
          <a:xfrm>
            <a:off x="0" y="940248"/>
            <a:ext cx="9144000" cy="326300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9"/>
          <p:cNvSpPr txBox="1">
            <a:spLocks noGrp="1"/>
          </p:cNvSpPr>
          <p:nvPr>
            <p:ph type="body" idx="1"/>
          </p:nvPr>
        </p:nvSpPr>
        <p:spPr>
          <a:xfrm>
            <a:off x="311700" y="1537125"/>
            <a:ext cx="8520600" cy="5495100"/>
          </a:xfrm>
          <a:prstGeom prst="rect">
            <a:avLst/>
          </a:prstGeom>
        </p:spPr>
        <p:txBody>
          <a:bodyPr spcFirstLastPara="1" wrap="square" lIns="91425" tIns="91425" rIns="91425" bIns="91425" anchor="t" anchorCtr="0">
            <a:normAutofit/>
          </a:bodyPr>
          <a:lstStyle/>
          <a:p>
            <a:pPr marL="0" lvl="0" indent="0" algn="ctr" rtl="0">
              <a:lnSpc>
                <a:spcPct val="100000"/>
              </a:lnSpc>
              <a:spcBef>
                <a:spcPts val="0"/>
              </a:spcBef>
              <a:spcAft>
                <a:spcPts val="0"/>
              </a:spcAft>
              <a:buNone/>
            </a:pPr>
            <a:endParaRPr sz="2500">
              <a:solidFill>
                <a:schemeClr val="dk1"/>
              </a:solidFill>
              <a:latin typeface="Oswald"/>
              <a:ea typeface="Oswald"/>
              <a:cs typeface="Oswald"/>
              <a:sym typeface="Oswald"/>
            </a:endParaRPr>
          </a:p>
          <a:p>
            <a:pPr marL="0" lvl="0" indent="0" algn="ctr" rtl="0">
              <a:lnSpc>
                <a:spcPct val="100000"/>
              </a:lnSpc>
              <a:spcBef>
                <a:spcPts val="0"/>
              </a:spcBef>
              <a:spcAft>
                <a:spcPts val="0"/>
              </a:spcAft>
              <a:buNone/>
            </a:pPr>
            <a:r>
              <a:rPr lang="es-419" sz="2500" b="1">
                <a:solidFill>
                  <a:schemeClr val="dk1"/>
                </a:solidFill>
                <a:latin typeface="Oswald"/>
                <a:ea typeface="Oswald"/>
                <a:cs typeface="Oswald"/>
                <a:sym typeface="Oswald"/>
              </a:rPr>
              <a:t>Jessica Matus Arenas                                          </a:t>
            </a:r>
            <a:endParaRPr sz="2500" b="1">
              <a:solidFill>
                <a:schemeClr val="dk1"/>
              </a:solidFill>
              <a:latin typeface="Oswald"/>
              <a:ea typeface="Oswald"/>
              <a:cs typeface="Oswald"/>
              <a:sym typeface="Oswald"/>
            </a:endParaRPr>
          </a:p>
          <a:p>
            <a:pPr marL="0" lvl="0" indent="0" algn="ctr" rtl="0">
              <a:lnSpc>
                <a:spcPct val="100000"/>
              </a:lnSpc>
              <a:spcBef>
                <a:spcPts val="0"/>
              </a:spcBef>
              <a:spcAft>
                <a:spcPts val="0"/>
              </a:spcAft>
              <a:buNone/>
            </a:pPr>
            <a:r>
              <a:rPr lang="es-419" sz="2500">
                <a:solidFill>
                  <a:schemeClr val="dk1"/>
                </a:solidFill>
                <a:latin typeface="Oswald"/>
                <a:ea typeface="Oswald"/>
                <a:cs typeface="Oswald"/>
                <a:sym typeface="Oswald"/>
              </a:rPr>
              <a:t>Twitter-IG: @srtamatus                                      </a:t>
            </a:r>
            <a:endParaRPr sz="2500">
              <a:solidFill>
                <a:schemeClr val="dk1"/>
              </a:solidFill>
              <a:latin typeface="Oswald"/>
              <a:ea typeface="Oswald"/>
              <a:cs typeface="Oswald"/>
              <a:sym typeface="Oswald"/>
            </a:endParaRPr>
          </a:p>
          <a:p>
            <a:pPr marL="0" lvl="0" indent="0" algn="ctr" rtl="0">
              <a:lnSpc>
                <a:spcPct val="100000"/>
              </a:lnSpc>
              <a:spcBef>
                <a:spcPts val="0"/>
              </a:spcBef>
              <a:spcAft>
                <a:spcPts val="0"/>
              </a:spcAft>
              <a:buNone/>
            </a:pPr>
            <a:r>
              <a:rPr lang="es-419" sz="2500">
                <a:solidFill>
                  <a:schemeClr val="dk1"/>
                </a:solidFill>
                <a:latin typeface="Oswald"/>
                <a:ea typeface="Oswald"/>
                <a:cs typeface="Oswald"/>
                <a:sym typeface="Oswald"/>
              </a:rPr>
              <a:t>jessica@matus.legal </a:t>
            </a:r>
            <a:r>
              <a:rPr lang="es-419" sz="2500">
                <a:solidFill>
                  <a:schemeClr val="lt2"/>
                </a:solidFill>
                <a:latin typeface="Oswald"/>
                <a:ea typeface="Oswald"/>
                <a:cs typeface="Oswald"/>
                <a:sym typeface="Oswald"/>
              </a:rPr>
              <a:t>  </a:t>
            </a:r>
            <a:r>
              <a:rPr lang="es-419" sz="3000">
                <a:solidFill>
                  <a:schemeClr val="lt2"/>
                </a:solidFill>
                <a:latin typeface="Oswald"/>
                <a:ea typeface="Oswald"/>
                <a:cs typeface="Oswald"/>
                <a:sym typeface="Oswald"/>
              </a:rPr>
              <a:t>       </a:t>
            </a:r>
            <a:r>
              <a:rPr lang="es-419" sz="3000">
                <a:solidFill>
                  <a:srgbClr val="000000"/>
                </a:solidFill>
                <a:latin typeface="Oswald"/>
                <a:ea typeface="Oswald"/>
                <a:cs typeface="Oswald"/>
                <a:sym typeface="Oswald"/>
              </a:rPr>
              <a:t>  </a:t>
            </a:r>
            <a:endParaRPr sz="2700">
              <a:latin typeface="Oswald"/>
              <a:ea typeface="Oswald"/>
              <a:cs typeface="Oswald"/>
              <a:sym typeface="Oswald"/>
            </a:endParaRPr>
          </a:p>
        </p:txBody>
      </p:sp>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3260</Words>
  <Application>Microsoft Office PowerPoint</Application>
  <PresentationFormat>Presentación en pantalla (16:9)</PresentationFormat>
  <Paragraphs>172</Paragraphs>
  <Slides>7</Slides>
  <Notes>7</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7</vt:i4>
      </vt:variant>
    </vt:vector>
  </HeadingPairs>
  <TitlesOfParts>
    <vt:vector size="14" baseType="lpstr">
      <vt:lpstr>Arial</vt:lpstr>
      <vt:lpstr>Oswald</vt:lpstr>
      <vt:lpstr>Merriweather</vt:lpstr>
      <vt:lpstr>Roboto</vt:lpstr>
      <vt:lpstr>Calibri</vt:lpstr>
      <vt:lpstr>Oswald Medium</vt:lpstr>
      <vt:lpstr>Geometric</vt:lpstr>
      <vt:lpstr>Obligaciones de ciberseguridad para el tratamiento de datos personales </vt:lpstr>
      <vt:lpstr>Presentación de PowerPoint</vt:lpstr>
      <vt:lpstr>Presentación de PowerPoint</vt:lpstr>
      <vt:lpstr>Presentación de PowerPoint</vt:lpstr>
      <vt:lpstr>10 PASOS ESENCIALES</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Obligaciones de ciberseguridad para el tratamiento de datos personales </dc:title>
  <dc:creator>Verificación</dc:creator>
  <cp:lastModifiedBy>Cuenta Microsoft</cp:lastModifiedBy>
  <cp:revision>1</cp:revision>
  <dcterms:modified xsi:type="dcterms:W3CDTF">2022-05-27T22:28:32Z</dcterms:modified>
</cp:coreProperties>
</file>